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slideLayouts/slideLayout24.xml" ContentType="application/vnd.openxmlformats-officedocument.presentationml.slideLayout+xml"/>
  <Override PartName="/ppt/theme/theme14.xml" ContentType="application/vnd.openxmlformats-officedocument.theme+xml"/>
  <Override PartName="/ppt/slideLayouts/slideLayout25.xml" ContentType="application/vnd.openxmlformats-officedocument.presentationml.slideLayout+xml"/>
  <Override PartName="/ppt/theme/theme1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6.xml" ContentType="application/vnd.openxmlformats-officedocument.theme+xml"/>
  <Override PartName="/ppt/slideLayouts/slideLayout29.xml" ContentType="application/vnd.openxmlformats-officedocument.presentationml.slideLayout+xml"/>
  <Override PartName="/ppt/theme/theme17.xml" ContentType="application/vnd.openxmlformats-officedocument.theme+xml"/>
  <Override PartName="/ppt/slideLayouts/slideLayout30.xml" ContentType="application/vnd.openxmlformats-officedocument.presentationml.slideLayout+xml"/>
  <Override PartName="/ppt/theme/theme18.xml" ContentType="application/vnd.openxmlformats-officedocument.theme+xml"/>
  <Override PartName="/ppt/slideLayouts/slideLayout31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3.xml" ContentType="application/vnd.openxmlformats-officedocument.presentationml.notesSlide+xml"/>
  <Override PartName="/ppt/tags/tag45.xml" ContentType="application/vnd.openxmlformats-officedocument.presentationml.tags+xml"/>
  <Override PartName="/ppt/notesSlides/notesSlide14.xml" ContentType="application/vnd.openxmlformats-officedocument.presentationml.notesSlide+xml"/>
  <Override PartName="/ppt/tags/tag46.xml" ContentType="application/vnd.openxmlformats-officedocument.presentationml.tags+xml"/>
  <Override PartName="/ppt/notesSlides/notesSlide15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6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7.xml" ContentType="application/vnd.openxmlformats-officedocument.presentationml.notesSlide+xml"/>
  <Override PartName="/ppt/tags/tag53.xml" ContentType="application/vnd.openxmlformats-officedocument.presentationml.tags+xml"/>
  <Override PartName="/ppt/notesSlides/notesSlide18.xml" ContentType="application/vnd.openxmlformats-officedocument.presentationml.notesSlide+xml"/>
  <Override PartName="/ppt/tags/tag54.xml" ContentType="application/vnd.openxmlformats-officedocument.presentationml.tags+xml"/>
  <Override PartName="/ppt/notesSlides/notesSlide1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</p:sldMasterIdLst>
  <p:notesMasterIdLst>
    <p:notesMasterId r:id="rId87"/>
  </p:notesMasterIdLst>
  <p:handoutMasterIdLst>
    <p:handoutMasterId r:id="rId88"/>
  </p:handoutMasterIdLst>
  <p:sldIdLst>
    <p:sldId id="457" r:id="rId20"/>
    <p:sldId id="460" r:id="rId21"/>
    <p:sldId id="512" r:id="rId22"/>
    <p:sldId id="427" r:id="rId23"/>
    <p:sldId id="461" r:id="rId24"/>
    <p:sldId id="463" r:id="rId25"/>
    <p:sldId id="464" r:id="rId26"/>
    <p:sldId id="466" r:id="rId27"/>
    <p:sldId id="507" r:id="rId28"/>
    <p:sldId id="467" r:id="rId29"/>
    <p:sldId id="468" r:id="rId30"/>
    <p:sldId id="469" r:id="rId31"/>
    <p:sldId id="471" r:id="rId32"/>
    <p:sldId id="470" r:id="rId33"/>
    <p:sldId id="472" r:id="rId34"/>
    <p:sldId id="506" r:id="rId35"/>
    <p:sldId id="473" r:id="rId36"/>
    <p:sldId id="474" r:id="rId37"/>
    <p:sldId id="505" r:id="rId38"/>
    <p:sldId id="475" r:id="rId39"/>
    <p:sldId id="477" r:id="rId40"/>
    <p:sldId id="417" r:id="rId41"/>
    <p:sldId id="478" r:id="rId42"/>
    <p:sldId id="482" r:id="rId43"/>
    <p:sldId id="480" r:id="rId44"/>
    <p:sldId id="479" r:id="rId45"/>
    <p:sldId id="483" r:id="rId46"/>
    <p:sldId id="481" r:id="rId47"/>
    <p:sldId id="419" r:id="rId48"/>
    <p:sldId id="484" r:id="rId49"/>
    <p:sldId id="485" r:id="rId50"/>
    <p:sldId id="489" r:id="rId51"/>
    <p:sldId id="429" r:id="rId52"/>
    <p:sldId id="490" r:id="rId53"/>
    <p:sldId id="491" r:id="rId54"/>
    <p:sldId id="421" r:id="rId55"/>
    <p:sldId id="493" r:id="rId56"/>
    <p:sldId id="527" r:id="rId57"/>
    <p:sldId id="528" r:id="rId58"/>
    <p:sldId id="530" r:id="rId59"/>
    <p:sldId id="495" r:id="rId60"/>
    <p:sldId id="496" r:id="rId61"/>
    <p:sldId id="497" r:id="rId62"/>
    <p:sldId id="499" r:id="rId63"/>
    <p:sldId id="500" r:id="rId64"/>
    <p:sldId id="501" r:id="rId65"/>
    <p:sldId id="435" r:id="rId66"/>
    <p:sldId id="502" r:id="rId67"/>
    <p:sldId id="503" r:id="rId68"/>
    <p:sldId id="504" r:id="rId69"/>
    <p:sldId id="516" r:id="rId70"/>
    <p:sldId id="517" r:id="rId71"/>
    <p:sldId id="518" r:id="rId72"/>
    <p:sldId id="522" r:id="rId73"/>
    <p:sldId id="526" r:id="rId74"/>
    <p:sldId id="523" r:id="rId75"/>
    <p:sldId id="524" r:id="rId76"/>
    <p:sldId id="510" r:id="rId77"/>
    <p:sldId id="511" r:id="rId78"/>
    <p:sldId id="513" r:id="rId79"/>
    <p:sldId id="514" r:id="rId80"/>
    <p:sldId id="515" r:id="rId81"/>
    <p:sldId id="519" r:id="rId82"/>
    <p:sldId id="521" r:id="rId83"/>
    <p:sldId id="508" r:id="rId84"/>
    <p:sldId id="509" r:id="rId85"/>
    <p:sldId id="459" r:id="rId86"/>
  </p:sldIdLst>
  <p:sldSz cx="16249650" cy="9144000"/>
  <p:notesSz cx="6858000" cy="9144000"/>
  <p:custDataLst>
    <p:tags r:id="rId8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12" userDrawn="1">
          <p15:clr>
            <a:srgbClr val="A4A3A4"/>
          </p15:clr>
        </p15:guide>
        <p15:guide id="2" pos="5163" userDrawn="1">
          <p15:clr>
            <a:srgbClr val="A4A3A4"/>
          </p15:clr>
        </p15:guide>
        <p15:guide id="3" orient="horz" pos="295" userDrawn="1">
          <p15:clr>
            <a:srgbClr val="A4A3A4"/>
          </p15:clr>
        </p15:guide>
        <p15:guide id="4" orient="horz" pos="5012" userDrawn="1">
          <p15:clr>
            <a:srgbClr val="A4A3A4"/>
          </p15:clr>
        </p15:guide>
        <p15:guide id="5" pos="469" userDrawn="1">
          <p15:clr>
            <a:srgbClr val="A4A3A4"/>
          </p15:clr>
        </p15:guide>
        <p15:guide id="6" pos="9495" userDrawn="1">
          <p15:clr>
            <a:srgbClr val="A4A3A4"/>
          </p15:clr>
        </p15:guide>
        <p15:guide id="7" pos="4800" userDrawn="1">
          <p15:clr>
            <a:srgbClr val="A4A3A4"/>
          </p15:clr>
        </p15:guide>
        <p15:guide id="8" pos="5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E39"/>
    <a:srgbClr val="F15A22"/>
    <a:srgbClr val="FFFFFF"/>
    <a:srgbClr val="ED145B"/>
    <a:srgbClr val="FAA61A"/>
    <a:srgbClr val="FFCC00"/>
    <a:srgbClr val="DEDC00"/>
    <a:srgbClr val="F1E503"/>
    <a:srgbClr val="FFEB6B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 autoAdjust="0"/>
    <p:restoredTop sz="83026" autoAdjust="0"/>
  </p:normalViewPr>
  <p:slideViewPr>
    <p:cSldViewPr snapToGrid="0">
      <p:cViewPr varScale="1">
        <p:scale>
          <a:sx n="62" d="100"/>
          <a:sy n="62" d="100"/>
        </p:scale>
        <p:origin x="114" y="258"/>
      </p:cViewPr>
      <p:guideLst>
        <p:guide orient="horz" pos="2812"/>
        <p:guide pos="5163"/>
        <p:guide orient="horz" pos="295"/>
        <p:guide orient="horz" pos="5012"/>
        <p:guide pos="469"/>
        <p:guide pos="9495"/>
        <p:guide pos="4800"/>
        <p:guide pos="51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9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76" Type="http://schemas.openxmlformats.org/officeDocument/2006/relationships/slide" Target="slides/slide57.xml"/><Relationship Id="rId84" Type="http://schemas.openxmlformats.org/officeDocument/2006/relationships/slide" Target="slides/slide65.xml"/><Relationship Id="rId89" Type="http://schemas.openxmlformats.org/officeDocument/2006/relationships/tags" Target="tags/tag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66" Type="http://schemas.openxmlformats.org/officeDocument/2006/relationships/slide" Target="slides/slide47.xml"/><Relationship Id="rId74" Type="http://schemas.openxmlformats.org/officeDocument/2006/relationships/slide" Target="slides/slide55.xml"/><Relationship Id="rId79" Type="http://schemas.openxmlformats.org/officeDocument/2006/relationships/slide" Target="slides/slide60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2.xml"/><Relationship Id="rId82" Type="http://schemas.openxmlformats.org/officeDocument/2006/relationships/slide" Target="slides/slide63.xml"/><Relationship Id="rId90" Type="http://schemas.openxmlformats.org/officeDocument/2006/relationships/presProps" Target="presProp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77" Type="http://schemas.openxmlformats.org/officeDocument/2006/relationships/slide" Target="slides/slide5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80" Type="http://schemas.openxmlformats.org/officeDocument/2006/relationships/slide" Target="slides/slide61.xml"/><Relationship Id="rId85" Type="http://schemas.openxmlformats.org/officeDocument/2006/relationships/slide" Target="slides/slide66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slide" Target="slides/slide48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slide" Target="slides/slide51.xml"/><Relationship Id="rId75" Type="http://schemas.openxmlformats.org/officeDocument/2006/relationships/slide" Target="slides/slide56.xml"/><Relationship Id="rId83" Type="http://schemas.openxmlformats.org/officeDocument/2006/relationships/slide" Target="slides/slide64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81" Type="http://schemas.openxmlformats.org/officeDocument/2006/relationships/slide" Target="slides/slide62.xml"/><Relationship Id="rId86" Type="http://schemas.openxmlformats.org/officeDocument/2006/relationships/slide" Target="slides/slide6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7/25/2016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7/25/2016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Usuários não</a:t>
            </a:r>
            <a:r>
              <a:rPr lang="pt-BR" baseline="0" dirty="0" smtClean="0"/>
              <a:t> autenticados serão redirecionados para a página de login ao acessar diretamente a URL de uma página privada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831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948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acrônimo </a:t>
            </a:r>
            <a:r>
              <a:rPr lang="pt-BR" i="1" dirty="0" smtClean="0"/>
              <a:t>"</a:t>
            </a:r>
            <a:r>
              <a:rPr lang="pt-BR" dirty="0" smtClean="0"/>
              <a:t>i18n</a:t>
            </a:r>
            <a:r>
              <a:rPr lang="pt-BR" i="1" dirty="0" smtClean="0"/>
              <a:t>"</a:t>
            </a:r>
            <a:r>
              <a:rPr lang="pt-BR" dirty="0" smtClean="0"/>
              <a:t> origina-se do inglês "</a:t>
            </a:r>
            <a:r>
              <a:rPr lang="pt-BR" i="1" dirty="0" err="1" smtClean="0"/>
              <a:t>internationalization</a:t>
            </a:r>
            <a:r>
              <a:rPr lang="pt-BR" dirty="0" smtClean="0"/>
              <a:t>", onde 18 é o número de letras entre o primeiro </a:t>
            </a:r>
            <a:r>
              <a:rPr lang="pt-BR" i="1" dirty="0" smtClean="0"/>
              <a:t>"</a:t>
            </a:r>
            <a:r>
              <a:rPr lang="pt-BR" dirty="0" smtClean="0"/>
              <a:t>i</a:t>
            </a:r>
            <a:r>
              <a:rPr lang="pt-BR" i="1" dirty="0" smtClean="0"/>
              <a:t>"</a:t>
            </a:r>
            <a:r>
              <a:rPr lang="pt-BR" dirty="0" smtClean="0"/>
              <a:t> e o último </a:t>
            </a:r>
            <a:r>
              <a:rPr lang="pt-BR" i="1" dirty="0" smtClean="0"/>
              <a:t>"</a:t>
            </a:r>
            <a:r>
              <a:rPr lang="pt-BR" dirty="0" smtClean="0"/>
              <a:t>n</a:t>
            </a:r>
            <a:r>
              <a:rPr lang="pt-BR" i="1" dirty="0" smtClean="0"/>
              <a:t>"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5495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373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1787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94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909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6537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O objetivo desse exemplo</a:t>
            </a:r>
            <a:r>
              <a:rPr lang="pt-BR" baseline="0" dirty="0" smtClean="0"/>
              <a:t> é demonstrar a utilização de serviços externos em componentes customizados.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221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1076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objetivo desse componente é exibir como retorno os registros existentes em uma dada tabela do ERP Protheus. Sendo assim, como padrão, será retornado um XML, o qual virá a ser convertido em JSON e depois dividido e corretamente inserido na </a:t>
            </a:r>
            <a:r>
              <a:rPr lang="pt-BR" dirty="0" err="1" smtClean="0"/>
              <a:t>datatable</a:t>
            </a:r>
            <a:r>
              <a:rPr lang="pt-BR" dirty="0" smtClean="0"/>
              <a:t>.</a:t>
            </a:r>
          </a:p>
          <a:p>
            <a:r>
              <a:rPr lang="pt-BR" dirty="0" smtClean="0"/>
              <a:t>Para conseguir cumprir tais atividades, serão construídos na própria widget serviços, que servirão de interface para a chamada final, ao método GETTABLE do serviço CFGTABLE – padrão do ERP em questão.</a:t>
            </a:r>
          </a:p>
          <a:p>
            <a:r>
              <a:rPr lang="pt-BR" dirty="0" smtClean="0"/>
              <a:t>Siga os passos descritos abaixo.</a:t>
            </a:r>
          </a:p>
          <a:p>
            <a:endParaRPr lang="pt-BR" dirty="0" smtClean="0"/>
          </a:p>
          <a:p>
            <a:r>
              <a:rPr lang="pt-BR" dirty="0" smtClean="0"/>
              <a:t>1.	Utilizando o arquivo anexo “CompositorComponente.bat” para criar o projeto </a:t>
            </a:r>
            <a:r>
              <a:rPr lang="pt-BR" dirty="0" err="1" smtClean="0"/>
              <a:t>Maven</a:t>
            </a:r>
            <a:r>
              <a:rPr lang="pt-BR" dirty="0" smtClean="0"/>
              <a:t> que será a base para a construção da widget. Outra alternativa, é utilizar o </a:t>
            </a:r>
            <a:r>
              <a:rPr lang="pt-BR" dirty="0" err="1" smtClean="0"/>
              <a:t>plugin</a:t>
            </a:r>
            <a:r>
              <a:rPr lang="pt-BR" dirty="0" smtClean="0"/>
              <a:t> do </a:t>
            </a:r>
            <a:r>
              <a:rPr lang="pt-BR" dirty="0" err="1" smtClean="0"/>
              <a:t>Maven</a:t>
            </a:r>
            <a:r>
              <a:rPr lang="pt-BR" dirty="0" smtClean="0"/>
              <a:t> disponível para o Eclipse, escolhendo “Novo” &gt; “Projeto </a:t>
            </a:r>
            <a:r>
              <a:rPr lang="pt-BR" dirty="0" err="1" smtClean="0"/>
              <a:t>Maven</a:t>
            </a:r>
            <a:r>
              <a:rPr lang="pt-BR" dirty="0" smtClean="0"/>
              <a:t>”.</a:t>
            </a:r>
          </a:p>
          <a:p>
            <a:r>
              <a:rPr lang="pt-BR" dirty="0" smtClean="0"/>
              <a:t>Informe os seguintes valores:</a:t>
            </a:r>
          </a:p>
          <a:p>
            <a:pPr lvl="2"/>
            <a:r>
              <a:rPr lang="pt-BR" dirty="0" err="1" smtClean="0"/>
              <a:t>archetypeGroupId</a:t>
            </a:r>
            <a:r>
              <a:rPr lang="pt-BR" dirty="0" smtClean="0"/>
              <a:t>: </a:t>
            </a:r>
            <a:r>
              <a:rPr lang="pt-BR" dirty="0" err="1" smtClean="0"/>
              <a:t>com.fluig</a:t>
            </a:r>
            <a:endParaRPr lang="pt-BR" dirty="0" smtClean="0"/>
          </a:p>
          <a:p>
            <a:pPr lvl="2"/>
            <a:r>
              <a:rPr lang="pt-BR" dirty="0" err="1" smtClean="0"/>
              <a:t>archetypeArtifactId</a:t>
            </a:r>
            <a:r>
              <a:rPr lang="pt-BR" dirty="0" smtClean="0"/>
              <a:t>: widget-</a:t>
            </a:r>
            <a:r>
              <a:rPr lang="pt-BR" dirty="0" err="1" smtClean="0"/>
              <a:t>wcm</a:t>
            </a:r>
            <a:endParaRPr lang="pt-BR" dirty="0" smtClean="0"/>
          </a:p>
          <a:p>
            <a:pPr lvl="2"/>
            <a:r>
              <a:rPr lang="pt-BR" dirty="0" err="1" smtClean="0"/>
              <a:t>groupId</a:t>
            </a:r>
            <a:r>
              <a:rPr lang="pt-BR" dirty="0" smtClean="0"/>
              <a:t>: </a:t>
            </a:r>
            <a:r>
              <a:rPr lang="pt-BR" dirty="0" err="1" smtClean="0"/>
              <a:t>br.com.totvs.protheus.consulta</a:t>
            </a:r>
            <a:endParaRPr lang="pt-BR" dirty="0" smtClean="0"/>
          </a:p>
          <a:p>
            <a:pPr lvl="2"/>
            <a:r>
              <a:rPr lang="pt-BR" dirty="0" err="1" smtClean="0"/>
              <a:t>artifactId</a:t>
            </a:r>
            <a:r>
              <a:rPr lang="pt-BR" dirty="0" smtClean="0"/>
              <a:t>: </a:t>
            </a:r>
            <a:r>
              <a:rPr lang="pt-BR" dirty="0" err="1" smtClean="0"/>
              <a:t>consultaprotheus</a:t>
            </a:r>
            <a:endParaRPr lang="pt-BR" dirty="0" smtClean="0"/>
          </a:p>
          <a:p>
            <a:pPr lvl="2"/>
            <a:r>
              <a:rPr lang="pt-BR" dirty="0" err="1" smtClean="0"/>
              <a:t>archetypeVersion</a:t>
            </a:r>
            <a:r>
              <a:rPr lang="pt-BR" dirty="0" smtClean="0"/>
              <a:t>: 1.3.6</a:t>
            </a:r>
          </a:p>
          <a:p>
            <a:pPr lvl="2"/>
            <a:r>
              <a:rPr lang="pt-BR" dirty="0" err="1" smtClean="0"/>
              <a:t>version</a:t>
            </a:r>
            <a:r>
              <a:rPr lang="pt-BR" dirty="0" smtClean="0"/>
              <a:t>: 1.3.6</a:t>
            </a:r>
          </a:p>
          <a:p>
            <a:pPr lvl="2"/>
            <a:r>
              <a:rPr lang="pt-BR" dirty="0" err="1" smtClean="0"/>
              <a:t>applicationCode</a:t>
            </a:r>
            <a:r>
              <a:rPr lang="pt-BR" dirty="0" smtClean="0"/>
              <a:t>: </a:t>
            </a:r>
            <a:r>
              <a:rPr lang="pt-BR" dirty="0" err="1" smtClean="0"/>
              <a:t>consultaprotheus</a:t>
            </a:r>
            <a:endParaRPr lang="pt-BR" dirty="0" smtClean="0"/>
          </a:p>
          <a:p>
            <a:pPr lvl="2"/>
            <a:r>
              <a:rPr lang="pt-BR" dirty="0" err="1" smtClean="0"/>
              <a:t>applicationTitle</a:t>
            </a:r>
            <a:r>
              <a:rPr lang="pt-BR" dirty="0" smtClean="0"/>
              <a:t>: Consulta Protheus</a:t>
            </a:r>
          </a:p>
          <a:p>
            <a:pPr lvl="2"/>
            <a:r>
              <a:rPr lang="pt-BR" dirty="0" err="1" smtClean="0"/>
              <a:t>applicationDescription</a:t>
            </a:r>
            <a:r>
              <a:rPr lang="pt-BR" dirty="0" smtClean="0"/>
              <a:t>: Consulta Protheus</a:t>
            </a:r>
          </a:p>
          <a:p>
            <a:r>
              <a:rPr lang="pt-BR" dirty="0" smtClean="0"/>
              <a:t>	Para o correto funcionamento do </a:t>
            </a:r>
            <a:r>
              <a:rPr lang="pt-BR" dirty="0" err="1" smtClean="0"/>
              <a:t>plugin</a:t>
            </a:r>
            <a:r>
              <a:rPr lang="pt-BR" dirty="0" smtClean="0"/>
              <a:t> do eclipse e/ou do BAT, é necessário possuir o MAVEN devidamente instalado e configurado.</a:t>
            </a:r>
          </a:p>
          <a:p>
            <a:r>
              <a:rPr lang="pt-BR" dirty="0" smtClean="0"/>
              <a:t>	Se foi utilizado o arquivo em lotes para criação da widget, há um passo a mais que deve ser executado, o qual compreende à importação do projeto MAVEN criado para o eclipse.</a:t>
            </a:r>
          </a:p>
          <a:p>
            <a:endParaRPr lang="pt-BR" dirty="0" smtClean="0"/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2. 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Defina um novo pacote, abaixo do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agrupador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src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– clique com o botão direito em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src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”, escolha “Novo” &gt; “Pacote” – chamando-o de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”. Repita o procedimento para fazer dois novos pacotes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br.com.totvs.protheus.consulta.rest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br.com.totvs.protheus.consulta.utils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”.</a:t>
            </a:r>
          </a:p>
          <a:p>
            <a:endParaRPr lang="pt-BR" dirty="0" smtClean="0"/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3. Sob o pacote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br.com.totvs.protheus.consulta.rest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crie uma nova classe com o nome de “ApplicationConfig.java”, clicando com o botão direito sobre o pacote e optando por “Novo” &gt; “Classe”. Altere somente o campo nome, preenchendo-o com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ApplicationConfig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”. Abra o arquivo gerado sobrescreva todo seu conteúdo por: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package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br.com.totvs.protheus.consulta.rest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@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javax.ws.rs.ApplicationPath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("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/api/rest")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class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ApplicationConfig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extends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javax.ws.rs.core.Application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</a:t>
            </a:r>
          </a:p>
          <a:p>
            <a:endParaRPr lang="pt-BR" dirty="0" smtClean="0"/>
          </a:p>
          <a:p>
            <a:pPr marL="0" marR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Através dessa anotação, será definido o caminho da aplicação, ou seja o que será utilizado para montar a URL, logo após o contexto web que ficará disponível com o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deploy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da widget.</a:t>
            </a:r>
          </a:p>
          <a:p>
            <a:endParaRPr lang="pt-BR" dirty="0" smtClean="0"/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4. EM seguida, crie mais uma classe, mas desta vez, no pacote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br.com.totvs.protheus.consulta.utils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”. Ela deverá se chamar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RestResult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”.</a:t>
            </a:r>
          </a:p>
          <a:p>
            <a:r>
              <a:rPr lang="pt-BR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package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br.com.totvs.protheus.consulta.utils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java.io.Serializable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javax.xml.bind.annotation.XmlRootElement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@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XmlRootElement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(name="result")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class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RestResult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implements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Serializable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private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static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final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long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serialVersionUID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1L;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private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Object content =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null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private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String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invdata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null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RestResult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RestResult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(Object content)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.content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content;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RestResult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(Object content, String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invdata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.content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content;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.invdata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invdata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RestResult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(String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invdata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.invdata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invdata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Object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getContent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return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.content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String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getInvdata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return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.invdata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String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toString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return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"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RestResult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{content=" +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.content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+ ",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invdata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=" +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.invdata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+ "}";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</a:t>
            </a: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5. Agora, é preciso criar as classes que deverão receber a requisição REST, com parâmetros em JSON e fazer a chamada ao serviço SOAP do Protheus. Assim, deve-se criar uma classe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ProtheusRest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sob o pacote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rest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WSUtils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sob o pacote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utils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”. </a:t>
            </a: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6. Quanto à classe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ProtheusRest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”:</a:t>
            </a: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a. comece declarando o pacote:</a:t>
            </a: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package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br.com.totvs.protheus.consulta.rest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b.</a:t>
            </a:r>
            <a:r>
              <a:rPr lang="pt-BR" sz="7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 poder devolver o resultado do modo que se deseja, é necessário trabalhar com JSON e desta forma, precisa-se importar as dependências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JSONArray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e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JSONObject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org.json.JSONArray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org.json.JSONObject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c.</a:t>
            </a:r>
            <a:r>
              <a:rPr lang="pt-BR" sz="7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 que possam ser utilizados os artifícios de log e imprimir mensagens no arquivo de log da aplicação, deve-se importar as classes do pacote “org.slf4j”: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Logger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LoggerFactory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”: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org.slf4j.Logger;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org.slf4j.LoggerFactory; 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d. O próximo passo é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importer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as classes do pacote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javax.ejb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TransactionAttribute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TransactionAttributeType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”: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javax.ejb.TransactionAttribute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javax.ejb.TransactionAttributeType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e. Para que possam ser tratadas as requisições, são importadas as classes do pacote “javax.ws”: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javax.ws.rs.Consumes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javax.ws.rs.POST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javax.ws.rs.Path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javax.ws.rs.Produces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javax.ws.rs.core.MediaType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javax.ws.rs.core.Response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f.</a:t>
            </a:r>
            <a:r>
              <a:rPr lang="pt-BR" sz="7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Além disso, é necessário importar as classes: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java.io.Serializable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java.net.URL;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java.text.SimpleDateFormat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java.util.List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g. As últimas importações são específicas e ligadas ao consumo dos serviços do Protheus e ao retorno dessas informações: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br.com.totvs.protheus.consulta.FIELDSTRUCT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br.com.totvs.protheus.consulta.FIELDVIEW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br.com.totvs.protheus.consulta.TABLEVIEW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br.com.totvs.protheus.consulta.ARRAYOFFIELDVIEW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br.com.totvs.protheus.consulta.ARRAYOFFIELDSTRUCT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h. Por fim, importe as classes criadas anteriormente: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br.com.totvs.protheus.consulta.utils.RestResult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static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br.com.totvs.protheus.consulta.utils.WSUtils.executarConsulta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</a:p>
          <a:p>
            <a:endParaRPr lang="en-US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1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 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Antes da declaração da classe, defina o seu caminho, de modo que seus serviços possam ser chamados posteriormente. E então declare a classe com seus métodos:</a:t>
            </a: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@Path("/execute")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class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ProtheusRest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extends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WCMRest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private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static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Logger log =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LoggerFactory.getLogger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ProtheusRest.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class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@POST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@Produces(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MediaType.APPLICATION_JSON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@Consumes(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MediaType.APPLICATION_JSON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@Path("/query")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@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TransactionAttribute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TransactionAttributeType.NOT_SUPPORTED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pt-BR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Response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realizarConsulta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ParamsVO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 {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pt-BR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try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{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log.info("&gt;&gt; TABELA &gt;&gt;&gt; "+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pars.tabela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);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log.info("&gt;&gt; CODIGO &gt;&gt;&gt; "+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pars.codigo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);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log.info("&gt;&gt; DESCRICAO &gt;&gt;&gt; "+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pars.descricao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);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TABLEVIEW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tableView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executarConsulta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pars.tabela,pars.codigo,pars.descricao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);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		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ARRAYOFFIELDVIEW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arrayOfFieldView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tableView.getTABLEDATA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	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JSONArray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arr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JSONArray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		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ARRAYOFFIELDSTRUCT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arrayOfFieldStruct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tableView.getTABLESTRUCT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for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0;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&lt;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arrayOfFieldView.getFIELDVIEW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().length;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++){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FIELDVIEW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fieldView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arrayOfFieldView.getFIELDVIEW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JSONObject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o =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JSONObject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for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i2 = 0; i2 &lt;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arrayOfFieldStruct.getFIELDSTRUCT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().length; i2++){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  FIELDSTRUCT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fieldStruct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arrayOfFieldStruct.getFIELDSTRUCT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(i2);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 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o.put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fieldStruct.getFLDNAME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(),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fieldView.getFLDTAG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().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getSTRING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(i2));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arr.put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(o);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return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.buildJSONResponse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RestResult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arr.toString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()));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 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catch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(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Exception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ex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 {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log.error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("Houve algum problema no XML RSS",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ex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);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return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.buildJSONResponse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(ex,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super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.getWCMSDK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().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getLocale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7. Quanto à classe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WSUtils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”:</a:t>
            </a:r>
          </a:p>
          <a:p>
            <a:pPr marL="0" marR="0" lvl="1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a. 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Inicie também declarando o pacote e importando as classes do pacote “</a:t>
            </a:r>
            <a:r>
              <a:rPr lang="pt-BR" sz="8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java.util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”, “</a:t>
            </a:r>
            <a:r>
              <a:rPr lang="pt-BR" sz="8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java.text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e “org.slf4j”:</a:t>
            </a:r>
          </a:p>
          <a:p>
            <a:r>
              <a:rPr lang="pt-BR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package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br.com.totvs.protheus.consulta.utils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java.text.ParseException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java.text.SimpleDateFormat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java.util.ArrayList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java.util.Arrays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java.util.Date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org.slf4j.Logger;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org.slf4j.LoggerFactory;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1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b. 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Importe da mesma maneira as classes relativas ao serviço CFGTABLE do Protheus: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br.com.totvs.protheus.consulta.CFGTABLE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br.com.totvs.protheus.consulta.CFGTABLELocator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br.com.totvs.protheus.consulta.CFGTABLESOAP_BindingImpl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br.com.totvs.protheus.consulta.CFGTABLESOAP_BindingStub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br.com.totvs.protheus.consulta.CFGTABLESOAP_PortType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br.com.totvs.protheus.consulta.FIELDSTRUCT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br.com.totvs.protheus.consulta.FIELDVIEW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import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br.com.totvs.protheus.consulta.TABLEVIEW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1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c.</a:t>
            </a:r>
            <a:r>
              <a:rPr lang="pt-BR" sz="7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 definição dessa classe possui somente um atributo e um método estáticos, implementados conforme demonstrado aqui: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class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WSUtils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private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static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Logger log =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LoggerFactory.getLogger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WSUtils.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class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public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static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TABLEVIEW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executarConsulta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(String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tabela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, String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codigo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, String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descricao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CFGTABLELocator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locator =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CFGTABLELocator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try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String fields =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new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String(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codigo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+","+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descricao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CFGTABLESOAP_PortType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soap =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locator.getCFGTABLESOAP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TABLEVIEW s =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soap.GETTABLE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("MSALPHA",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 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tabela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, 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  "", 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  "",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  fields); 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return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s;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}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catch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(Exception e)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log.error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("GETTABLE ERROR! ", e);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return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null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}	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marL="0" marR="0" lvl="1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d.</a:t>
            </a:r>
            <a:r>
              <a:rPr lang="pt-BR" sz="700" kern="1200" baseline="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Crie um arquivo “</a:t>
            </a:r>
            <a:r>
              <a:rPr lang="pt-BR" sz="8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view.ftl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sob a pasta “</a:t>
            </a:r>
            <a:r>
              <a:rPr lang="pt-BR" sz="8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src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/</a:t>
            </a:r>
            <a:r>
              <a:rPr lang="pt-BR" sz="8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main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/</a:t>
            </a:r>
            <a:r>
              <a:rPr lang="pt-BR" sz="8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resources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e insira as linhas, de modo a deixar disponível a interface “</a:t>
            </a:r>
            <a:r>
              <a:rPr lang="pt-BR" sz="8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datatable</a:t>
            </a:r>
            <a:r>
              <a:rPr lang="pt-BR" sz="8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dentro do container máxima da widget que é sempre uma DIV:</a:t>
            </a: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&lt;#attempt&gt;&lt;#t&gt;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&lt;#assign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params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'{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widgetStyle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 ""}'?html&gt;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&lt;div id=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documentView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-modal"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&gt;&lt;/div&gt;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&lt;div id=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ConsultaProtheus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_${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instanceId?c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data-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params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ConsultaProtheus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(${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params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})"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class=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"${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pageSkin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!'blue'}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wcm_widget_theme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wcm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-widget-class"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&lt;table id=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-grid"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&gt;&lt;/table&gt;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div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id=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"consulta-</a:t>
            </a:r>
            <a:r>
              <a:rPr lang="pt-BR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</a:t>
            </a:r>
            <a:r>
              <a:rPr lang="pt-BR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page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&gt;&lt;/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div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</a:p>
          <a:p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&lt;div id=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-buttons"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&gt;&lt;/div&gt;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&lt;div id=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executorFrame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&gt;&lt;/div&gt;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&lt;/div&gt;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&lt;#recover&gt;&lt;#t&gt;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${i18n.getTranslation('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InternalError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')}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&lt;#t&gt;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&lt;/#attempt&gt;&lt;#t&gt;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lvl="0"/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8. Na mesma pasta, crie um arquivo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edit.ftl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”, que conterá três campos para configuração da widget. Seu container mais externo também será uma DIV e assim como no modo de exibição, haverá o tratamento de exceções por meio da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tag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ATTEMPT. Note que a estrutura só é alterada dentro da DIV, para garantir que os mesmos parâmetros existentes no modo de visualização existam em edição.</a:t>
            </a: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&lt;#attempt&gt;&lt;#t&gt;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&lt;#assign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params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'{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widgetStyle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 ""}'?html&gt;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&lt;div id=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ConsultaProtheus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_${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instanceId?c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data-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params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ConsultaProtheus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(${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params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})"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class=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"${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pageSkin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!'blue'}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wcm_widget_theme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wcm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-widget-class"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&lt;table name=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protheus_consulta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_${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instanceId?c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border=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"0"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&lt;td&gt;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${i18n.getTranslation('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protheus.consulta.table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')}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&lt;/td&gt;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td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</a:p>
          <a:p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&lt;input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type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pt-BR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text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name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"tabela"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id=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"tabela"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data-tabela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value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"${tabela!''}"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/&gt;</a:t>
            </a:r>
          </a:p>
          <a:p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&lt;/td&gt;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&lt;td&gt;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${i18n.getTranslation('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protheus.consulta.code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')}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&lt;/td&gt;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&lt;td&gt;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&lt;input type=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"text"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name=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codigo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id=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codigo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data-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codigo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value=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"${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codigo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!''}"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/&gt;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&lt;/td&gt;	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       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&lt;td&gt;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${i18n.getTranslation('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protheus.consulta.description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')}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&lt;/td&gt;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&lt;td&gt;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&lt;input type=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"text"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name=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descricao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id=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descricao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data-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descricao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value=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"${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descricao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!''}"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/&gt;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&lt;/td&gt;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       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&lt;td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colspan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"2"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    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&lt;input type=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"submit"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name=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salvar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id=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salvar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data-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salvar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value=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"${i18n.getTranslation('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protheus.consulta.save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')}"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/&gt;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  &lt;/td&gt;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&lt;/table&gt;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&lt;/div&gt;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&lt;#recover&gt;&lt;#t&gt;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${i18n.getTranslation('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InternalError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')}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&lt;#t&gt;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&lt;/#attempt&gt;&lt;#t&gt;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lvl="0"/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9. Ainda na pasta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src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/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main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/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resouces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acesse o arquivo de internacionalização padrão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consultaprotheus.properties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”. Adicione as traduções indicadas a seguir:</a:t>
            </a: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protheus.consulta.code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pt-BR" sz="700" u="sng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C&amp;oacute;digo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protheus.consulta.description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pt-BR" sz="700" u="sng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Descri&amp;ccedil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;&amp;</a:t>
            </a:r>
            <a:r>
              <a:rPr lang="pt-BR" sz="700" u="sng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atilde;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o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protheus.consulta.remove.label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=Remover</a:t>
            </a: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protheus.consulta.table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Tabela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protheus.consulta.save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Salvar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lvl="0"/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10. Faça o mesmo para o arquivo de tradução para espanhol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consultaprotheus_es.properties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”:</a:t>
            </a: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protheus.consulta.code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C&amp;oacute;digo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protheus.consulta.description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Descripci&amp;oacute;n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protheus.consulta.remove.label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=Eliminar</a:t>
            </a: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protheus.consulta.table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=Tabla</a:t>
            </a: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protheus.consulta.save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Guardar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lvl="0"/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11. E por fim, para a tradução em inglês, contida no arquivo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consultaprotheus_en_US.properties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”:</a:t>
            </a: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protheus.consulta.code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=Code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protheus.consulta.description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=Description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protheus.consulta.remove.label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=Remove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protheus.consulta.table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=Table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protheus.consulta.save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=Save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pPr lvl="0"/>
            <a:r>
              <a:rPr lang="pt-BR" dirty="0" smtClean="0"/>
              <a:t>12. 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Crie um Acesse o arquivo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javascript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criado sob a pasta “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src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/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main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/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webapp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/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resources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/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” e crie as duas funções que serão necessárias. Primeiramente, aquela responsável pela execução inicial da widget (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init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):</a:t>
            </a: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if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.mode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== "view"){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{};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Consulta.protheus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{};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Consulta.protheus.data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{};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   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var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cfg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{};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that =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$.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ajax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type: "POST",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dataType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 "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json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",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url: "/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protheusconsulta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/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/api/rest/execute/query",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data: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JSON.stringify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({"tabela":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.tabela,"codigo":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.codigo,"descricao":</a:t>
            </a:r>
            <a:r>
              <a:rPr lang="pt-BR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this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.descricao}),</a:t>
            </a: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contentType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 "application/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json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",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success: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function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(data2, status,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xhr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 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data2.invdata =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JSON.parse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(data2.invdata);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cfg.obj = {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data: data2.invdata,							</a:t>
            </a: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datatype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 "local",			          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colNames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:["${i18n.getTranslation('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protheus.consulta.code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')}",		           	            "${i18n.getTranslation('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protheus.consulta.description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')}"],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colModel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:[{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name:that.codigo,index:that.codigo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,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sortable: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false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},		           	    {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name:that.descricao,index:that.descricao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,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sortable:</a:t>
            </a:r>
            <a:r>
              <a:rPr lang="en-US" sz="700" b="1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false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}],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jsonReader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: {</a:t>
            </a: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id: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that.codigo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},</a:t>
            </a: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pager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 '#consulta-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page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', //id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da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table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que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vai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renderizar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a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paginação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(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se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não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informar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a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tabela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fica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sem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paginação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).</a:t>
            </a: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sortorder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 "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asc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", //"</a:t>
            </a:r>
            <a:r>
              <a:rPr lang="pt-BR" sz="700" u="sng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desc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 --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Enviado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o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servidor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para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fazer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a </a:t>
            </a:r>
            <a:r>
              <a:rPr lang="pt-BR" sz="700" u="sng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ordenação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.</a:t>
            </a: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multiselect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true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,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autowidth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: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true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,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height: '100%'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};</a:t>
            </a:r>
          </a:p>
          <a:p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cfg.idDivGrid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"#consulta-</a:t>
            </a:r>
            <a:r>
              <a:rPr lang="pt-BR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</a:t>
            </a:r>
            <a:r>
              <a:rPr lang="pt-BR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-grid";</a:t>
            </a: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cfg.idDivButtons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"#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protheus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-buttons";	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 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cfg.buttons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[];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cfg.buttonsEventFunction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"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Consulta.protheus.buttonsEvent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";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							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Consulta.protheus.datatable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WCMC.datatable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cfg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				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Consulta.protheus.buttonsEvent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= 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function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(key){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switch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(key){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case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 0: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			</a:t>
            </a:r>
            <a:r>
              <a:rPr lang="en-US" sz="700" kern="1200" dirty="0" err="1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Consulta.protheus.removeFavorites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();							</a:t>
            </a:r>
            <a:r>
              <a:rPr lang="en-US" sz="700" b="1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break</a:t>
            </a:r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r>
              <a:rPr lang="en-US" sz="700" kern="1200" dirty="0" smtClean="0">
                <a:solidFill>
                  <a:schemeClr val="tx1"/>
                </a:solidFill>
                <a:latin typeface="Trebuchet MS"/>
                <a:ea typeface="Trebuchet MS"/>
                <a:cs typeface="Trebuchet MS"/>
              </a:rPr>
              <a:t>});</a:t>
            </a:r>
            <a:endParaRPr lang="pt-BR" sz="700" kern="1200" dirty="0" smtClean="0">
              <a:solidFill>
                <a:schemeClr val="tx1"/>
              </a:solidFill>
              <a:latin typeface="Trebuchet MS"/>
              <a:ea typeface="Trebuchet MS"/>
              <a:cs typeface="Trebuchet MS"/>
            </a:endParaRP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329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95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58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292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508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494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171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368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layout customizado, pode ser construído</a:t>
            </a:r>
            <a:r>
              <a:rPr lang="pt-BR" baseline="0" dirty="0" smtClean="0"/>
              <a:t> da maneira que o desenvolvedor achar mais adequada, utilizando FTL. O resultado final não precisa necessariamente permitir a criação de uma página completamente dinâmica, ou seja, algumas partes da página podem ser fixadas diretamente no layout. Entretanto, é ideal que mesmo essa inserção direta seja feita por meio de widgets, de modo a padronizar o código e fazer com que se for necessário alterar somente essa estrutura da interface no futuro, isso possa ser feito no módulo específico, sem modificar o container (layout).</a:t>
            </a:r>
          </a:p>
          <a:p>
            <a:endParaRPr lang="pt-BR" baseline="0" dirty="0" smtClean="0"/>
          </a:p>
          <a:p>
            <a:pPr marL="0" marR="0" indent="0" algn="l" defTabSz="2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* Tempo de duração do exercício: 1h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7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7344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15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4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584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37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5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6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3129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669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27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9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30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  <p:sldLayoutId id="2147484318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324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96" r:id="rId2"/>
    <p:sldLayoutId id="2147484302" r:id="rId3"/>
    <p:sldLayoutId id="2147484319" r:id="rId4"/>
    <p:sldLayoutId id="2147484322" r:id="rId5"/>
    <p:sldLayoutId id="2147484323" r:id="rId6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320" r:id="rId2"/>
    <p:sldLayoutId id="214748432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5" Type="http://schemas.openxmlformats.org/officeDocument/2006/relationships/hyperlink" Target="tdn.totvs.com/display/fluig/Layouts#Layouts-EstruturadeArquivos" TargetMode="External"/><Relationship Id="rId4" Type="http://schemas.openxmlformats.org/officeDocument/2006/relationships/hyperlink" Target="http://tdn.totvs.com/pages/viewpage.action?pageId=17229723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tdn.totvs.com/display/fluig/Layouts#Layouts-Arquivoapplication.info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Layouts#Layouts-Vari%C3%A1veisDispon%C3%ADveisnoFTL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Biblioteca+WCM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37.png"/><Relationship Id="rId5" Type="http://schemas.openxmlformats.org/officeDocument/2006/relationships/hyperlink" Target="http://tdn.totvs.com/pages/viewpage.action?pageId=185749423" TargetMode="Externa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5" Type="http://schemas.openxmlformats.org/officeDocument/2006/relationships/image" Target="../media/image33.png"/><Relationship Id="rId4" Type="http://schemas.openxmlformats.org/officeDocument/2006/relationships/hyperlink" Target="http://tdn.totvs.com/display/fluig/Layouts#Layouts-C%C3%B3digodoSlo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33.png"/><Relationship Id="rId4" Type="http://schemas.openxmlformats.org/officeDocument/2006/relationships/hyperlink" Target="http://tdn.totvs.com/display/fluig/Widget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tdn.totvs.com/display/fluig/Kit+Intranet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2.xml"/><Relationship Id="rId6" Type="http://schemas.openxmlformats.org/officeDocument/2006/relationships/hyperlink" Target="https://git.fluig.com/projects/SAMPLES/repos/kit-intranet/browse" TargetMode="External"/><Relationship Id="rId5" Type="http://schemas.openxmlformats.org/officeDocument/2006/relationships/image" Target="../media/image43.png"/><Relationship Id="rId4" Type="http://schemas.openxmlformats.org/officeDocument/2006/relationships/hyperlink" Target="https://www.youtube.com/watch?v=cOlxQdpYPWw" TargetMode="External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185735401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45.png"/><Relationship Id="rId5" Type="http://schemas.openxmlformats.org/officeDocument/2006/relationships/hyperlink" Target="http://tdn.totvs.com/pages/viewpage.action?pageId=113803693#Constru%C3%A7%C3%A3odecomponentesWCMnoFluigStudio-Snippets" TargetMode="External"/><Relationship Id="rId4" Type="http://schemas.openxmlformats.org/officeDocument/2006/relationships/image" Target="../media/image4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33.png"/><Relationship Id="rId5" Type="http://schemas.openxmlformats.org/officeDocument/2006/relationships/hyperlink" Target="http://tdn.totvs.com/pages/viewpage.action?pageId=113803693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33.png"/><Relationship Id="rId5" Type="http://schemas.openxmlformats.org/officeDocument/2006/relationships/hyperlink" Target="http://tdn.totvs.com/pages/viewpage.action?pageId=113803693" TargetMode="Externa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Relationship Id="rId5" Type="http://schemas.openxmlformats.org/officeDocument/2006/relationships/image" Target="../media/image33.png"/><Relationship Id="rId4" Type="http://schemas.openxmlformats.org/officeDocument/2006/relationships/hyperlink" Target="https://style.fluig.com/javascript.html#super-widge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5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6.xml"/><Relationship Id="rId6" Type="http://schemas.openxmlformats.org/officeDocument/2006/relationships/image" Target="../media/image54.png"/><Relationship Id="rId5" Type="http://schemas.openxmlformats.org/officeDocument/2006/relationships/hyperlink" Target="http://tdn.totvs.com/pages/viewpage.action?pageId=185738869" TargetMode="Externa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public/fluig/Fluig+API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Relationship Id="rId6" Type="http://schemas.openxmlformats.org/officeDocument/2006/relationships/image" Target="../media/image55.png"/><Relationship Id="rId5" Type="http://schemas.openxmlformats.org/officeDocument/2006/relationships/hyperlink" Target="http://api.fluig.com/" TargetMode="External"/><Relationship Id="rId4" Type="http://schemas.openxmlformats.org/officeDocument/2006/relationships/hyperlink" Target="https://git.fluig.com/projects/SAMPLES/repos/oauth-client-sample/browse/src/main/java/com/fluig/oauth/TestClient.java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5" Type="http://schemas.openxmlformats.org/officeDocument/2006/relationships/image" Target="../media/image33.png"/><Relationship Id="rId4" Type="http://schemas.openxmlformats.org/officeDocument/2006/relationships/hyperlink" Target="http://tdn.totvs.com/pages/viewpage.action?pageId=23904123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advanced-rest-client/hgmloofddffdnphfgcellkdfbfbjeloo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58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5" Type="http://schemas.openxmlformats.org/officeDocument/2006/relationships/hyperlink" Target="https://api.fluig.com/resource_DocumentServiceRest.html#path__ecm_document_-documentId-_-versionId-.html" TargetMode="External"/><Relationship Id="rId4" Type="http://schemas.openxmlformats.org/officeDocument/2006/relationships/image" Target="../media/image59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5" Type="http://schemas.openxmlformats.org/officeDocument/2006/relationships/image" Target="../media/image60.gif"/><Relationship Id="rId4" Type="http://schemas.openxmlformats.org/officeDocument/2006/relationships/hyperlink" Target="https://api.fluig.com/resource_CommunityRest.html#path__2.0_communities_create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6.xml"/><Relationship Id="rId5" Type="http://schemas.openxmlformats.org/officeDocument/2006/relationships/image" Target="../media/image61.png"/><Relationship Id="rId4" Type="http://schemas.openxmlformats.org/officeDocument/2006/relationships/hyperlink" Target="http://tdn.totvs.com/pages/viewpage.action?pageId=185739330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public/fluig/Datasets+internos+fluig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image" Target="../media/image45.png"/><Relationship Id="rId5" Type="http://schemas.openxmlformats.org/officeDocument/2006/relationships/hyperlink" Target="http://tdn.totvs.com/pages/viewpage.action?pageId=185739337" TargetMode="External"/><Relationship Id="rId4" Type="http://schemas.openxmlformats.org/officeDocument/2006/relationships/hyperlink" Target="https://git.fluig.com/projects/SAMPLES/repos/kit-intranet/browse/wcm/widget/kit_aniversariantes/src/main/webapp/resources/js/kit_aniversariantes.js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Kit+Intranet#KitIntranet-WidgetSlideshow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image" Target="../media/image62.PNG"/><Relationship Id="rId5" Type="http://schemas.openxmlformats.org/officeDocument/2006/relationships/hyperlink" Target="https://git.fluig.com/projects/SAMPLES/repos/kit-intranet/browse/wcm/widget/kit_slideshow/src/main/webapp/resources/js/kit_slideshow.js?until=5fa83739a619aa3eae9780293b3cc692743796b5" TargetMode="Externa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hyperlink" Target="https://style.fluig.com/javascript.html#fluig-datatable" TargetMode="External"/><Relationship Id="rId5" Type="http://schemas.openxmlformats.org/officeDocument/2006/relationships/image" Target="../media/image63.png"/><Relationship Id="rId4" Type="http://schemas.openxmlformats.org/officeDocument/2006/relationships/hyperlink" Target="https://git.fluig.com/projects/SAMPLES/repos/kit-intranet/browse/wcm/widget/kit_news/src/main/webapp/resources/js/kit_news.j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Consumo+de+um+WS+SOAP+de+um+Widget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hyperlink" Target="https://git.fluig.com/projects/SAMPLES/repos/kit-intranet/browse/wcm/widget/kit_organograma/src/main/java/com/fluig/kitintranet/parse/core/SOAPWebService.java" TargetMode="External"/><Relationship Id="rId5" Type="http://schemas.openxmlformats.org/officeDocument/2006/relationships/hyperlink" Target="https://git.fluig.com/projects/SAMPLES/repos/kit-intranet/browse/wcm/widget/kit_aniversariantes/src/main/java/com/fluig/kitintranet/proxy/BirthdayProxy.java" TargetMode="Externa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5" Type="http://schemas.openxmlformats.org/officeDocument/2006/relationships/image" Target="../media/image32.png"/><Relationship Id="rId4" Type="http://schemas.openxmlformats.org/officeDocument/2006/relationships/hyperlink" Target="http://tdn.totvs.com/display/public/fluig/Desenvolvimento+de+widgets+Mobil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5" Type="http://schemas.openxmlformats.org/officeDocument/2006/relationships/image" Target="../media/image32.png"/><Relationship Id="rId4" Type="http://schemas.openxmlformats.org/officeDocument/2006/relationships/hyperlink" Target="http://tdn.totvs.com/pages/releaseview.action?pageId=224108112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5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pt.slideshare.net/fluig" TargetMode="External"/><Relationship Id="rId3" Type="http://schemas.openxmlformats.org/officeDocument/2006/relationships/hyperlink" Target="http://www.fluig.com/" TargetMode="External"/><Relationship Id="rId7" Type="http://schemas.openxmlformats.org/officeDocument/2006/relationships/hyperlink" Target="https://www.youtube.com/user/fluigplatform" TargetMode="External"/><Relationship Id="rId12" Type="http://schemas.openxmlformats.org/officeDocument/2006/relationships/hyperlink" Target="https://suporte.totvs.com/portal/p/10098/guia-relacionamento" TargetMode="Externa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6.xml"/><Relationship Id="rId6" Type="http://schemas.openxmlformats.org/officeDocument/2006/relationships/hyperlink" Target="https://www.fluig.com/blog/" TargetMode="External"/><Relationship Id="rId11" Type="http://schemas.openxmlformats.org/officeDocument/2006/relationships/image" Target="../media/image67.png"/><Relationship Id="rId5" Type="http://schemas.openxmlformats.org/officeDocument/2006/relationships/hyperlink" Target="suporte.fluig.com" TargetMode="External"/><Relationship Id="rId10" Type="http://schemas.openxmlformats.org/officeDocument/2006/relationships/hyperlink" Target="http://fluig.totvs.com/portal/p/10097/subject/fluig-dev-partner" TargetMode="External"/><Relationship Id="rId4" Type="http://schemas.openxmlformats.org/officeDocument/2006/relationships/hyperlink" Target="http://dev.fluig.com/" TargetMode="External"/><Relationship Id="rId9" Type="http://schemas.openxmlformats.org/officeDocument/2006/relationships/hyperlink" Target="https://pt.scribd.com/user/236100035/Fluig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Comandos+Freemarker+(FTL)+no+Studio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layouts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Toda página do fluig é constituída por um </a:t>
            </a:r>
            <a:r>
              <a:rPr lang="pt-BR" i="1" dirty="0"/>
              <a:t>layout </a:t>
            </a:r>
            <a:r>
              <a:rPr lang="pt-BR" dirty="0"/>
              <a:t>que define </a:t>
            </a:r>
            <a:r>
              <a:rPr lang="pt-BR" dirty="0" smtClean="0"/>
              <a:t>sua estrutura, ou seja, o posicionamento </a:t>
            </a:r>
            <a:r>
              <a:rPr lang="pt-BR" dirty="0"/>
              <a:t>e </a:t>
            </a:r>
            <a:r>
              <a:rPr lang="pt-BR" dirty="0" smtClean="0"/>
              <a:t>tamanho </a:t>
            </a:r>
            <a:r>
              <a:rPr lang="pt-BR" dirty="0"/>
              <a:t>dos </a:t>
            </a:r>
            <a:r>
              <a:rPr lang="pt-BR" i="1" dirty="0" smtClean="0"/>
              <a:t>slots</a:t>
            </a:r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Layouts personalizados podem ser criados utilizando o </a:t>
            </a:r>
            <a:r>
              <a:rPr lang="pt-BR" dirty="0" smtClean="0">
                <a:hlinkClick r:id="rId4"/>
              </a:rPr>
              <a:t>fluig Studio</a:t>
            </a:r>
            <a:endParaRPr lang="pt-BR" dirty="0" smtClean="0"/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A estrutura </a:t>
            </a:r>
            <a:r>
              <a:rPr lang="pt-BR" dirty="0"/>
              <a:t>de arquivos </a:t>
            </a:r>
            <a:r>
              <a:rPr lang="pt-BR" dirty="0" smtClean="0"/>
              <a:t>de um layout é semelhante </a:t>
            </a:r>
            <a:r>
              <a:rPr lang="pt-BR" dirty="0"/>
              <a:t>à de um widget comum, </a:t>
            </a:r>
            <a:r>
              <a:rPr lang="pt-BR" dirty="0" smtClean="0"/>
              <a:t>inclusive o empacotamento em </a:t>
            </a:r>
            <a:r>
              <a:rPr lang="pt-BR" dirty="0"/>
              <a:t>formato </a:t>
            </a:r>
            <a:r>
              <a:rPr lang="pt-BR" dirty="0" smtClean="0"/>
              <a:t>WAR</a:t>
            </a:r>
            <a:endParaRPr lang="pt-BR" dirty="0"/>
          </a:p>
        </p:txBody>
      </p:sp>
      <p:pic>
        <p:nvPicPr>
          <p:cNvPr id="6" name="Imagem 5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888" y="6462793"/>
            <a:ext cx="1279514" cy="12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35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Layouts</a:t>
            </a:r>
            <a:endParaRPr lang="pt-BR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288554"/>
              </p:ext>
            </p:extLst>
          </p:nvPr>
        </p:nvGraphicFramePr>
        <p:xfrm>
          <a:off x="5902679" y="2252116"/>
          <a:ext cx="9518133" cy="5685150"/>
        </p:xfrm>
        <a:graphic>
          <a:graphicData uri="http://schemas.openxmlformats.org/drawingml/2006/table">
            <a:tbl>
              <a:tblPr firstCol="1" bandRow="1">
                <a:tableStyleId>{8EC20E35-A176-4012-BC5E-935CFFF8708E}</a:tableStyleId>
              </a:tblPr>
              <a:tblGrid>
                <a:gridCol w="398670"/>
                <a:gridCol w="9119463"/>
              </a:tblGrid>
              <a:tr h="612247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1</a:t>
                      </a:r>
                      <a:endParaRPr lang="pt-BR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lang="pt-BR" sz="2200" dirty="0" smtClean="0"/>
                        <a:t>Nome/Identificador do layout</a:t>
                      </a:r>
                      <a:endParaRPr lang="pt-BR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5834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2</a:t>
                      </a:r>
                      <a:endParaRPr lang="pt-BR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lang="pt-BR" sz="2200" dirty="0" smtClean="0"/>
                        <a:t>Arquivo de configuração do layout onde são armazenadas informações, como o código do layout, título e desenvolvedor</a:t>
                      </a:r>
                      <a:endParaRPr lang="pt-BR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247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3</a:t>
                      </a:r>
                      <a:endParaRPr lang="pt-BR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lang="pt-BR" sz="2200" dirty="0" smtClean="0"/>
                        <a:t>Contém a configuração dos slots</a:t>
                      </a:r>
                      <a:endParaRPr lang="pt-BR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247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4</a:t>
                      </a:r>
                      <a:endParaRPr lang="pt-BR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lang="pt-BR" sz="2200" dirty="0" smtClean="0"/>
                        <a:t>Arquivo de strings traduzíveis utilizadas pelo layout</a:t>
                      </a:r>
                      <a:endParaRPr lang="pt-BR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247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5</a:t>
                      </a:r>
                      <a:endParaRPr lang="pt-BR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lang="pt-BR" sz="2200" dirty="0" smtClean="0"/>
                        <a:t>Descritor padrão de uma aplicação Java para web</a:t>
                      </a:r>
                      <a:endParaRPr lang="pt-BR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5834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6</a:t>
                      </a:r>
                      <a:endParaRPr lang="pt-BR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lang="pt-BR" sz="2200" dirty="0" smtClean="0"/>
                        <a:t>Descritor para Jboss. Deve conter a propriedade </a:t>
                      </a:r>
                      <a:r>
                        <a:rPr lang="pt-BR" sz="2200" dirty="0" err="1" smtClean="0"/>
                        <a:t>context</a:t>
                      </a:r>
                      <a:r>
                        <a:rPr lang="pt-BR" sz="2200" dirty="0" smtClean="0"/>
                        <a:t>-root,</a:t>
                      </a:r>
                      <a:r>
                        <a:rPr lang="pt-BR" sz="2200" baseline="0" dirty="0" smtClean="0"/>
                        <a:t> que</a:t>
                      </a:r>
                      <a:r>
                        <a:rPr lang="pt-BR" sz="2200" dirty="0" smtClean="0"/>
                        <a:t> representa o contexto web do layout. Recomendado que seja o próprio código do layout</a:t>
                      </a:r>
                      <a:endParaRPr lang="pt-BR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247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7</a:t>
                      </a:r>
                      <a:endParaRPr lang="pt-BR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lang="pt-BR" sz="2200" dirty="0" smtClean="0"/>
                        <a:t>Folhas de estilo do layout (caso seja necessário)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2247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8</a:t>
                      </a:r>
                      <a:endParaRPr lang="pt-BR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44000"/>
                      <a:r>
                        <a:rPr lang="pt-BR" sz="2200" dirty="0" smtClean="0"/>
                        <a:t>Ícone que representa o layout</a:t>
                      </a:r>
                      <a:endParaRPr lang="pt-BR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07" y="2190122"/>
            <a:ext cx="4658499" cy="583786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774362" y="2700615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lang="pt-BR" sz="16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74362" y="3388423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</a:p>
        </p:txBody>
      </p:sp>
      <p:sp>
        <p:nvSpPr>
          <p:cNvPr id="13" name="Elipse 12"/>
          <p:cNvSpPr/>
          <p:nvPr/>
        </p:nvSpPr>
        <p:spPr>
          <a:xfrm>
            <a:off x="774362" y="4076231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</a:p>
        </p:txBody>
      </p:sp>
      <p:sp>
        <p:nvSpPr>
          <p:cNvPr id="14" name="Elipse 13"/>
          <p:cNvSpPr/>
          <p:nvPr/>
        </p:nvSpPr>
        <p:spPr>
          <a:xfrm>
            <a:off x="774362" y="4764039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</a:p>
        </p:txBody>
      </p:sp>
      <p:sp>
        <p:nvSpPr>
          <p:cNvPr id="15" name="Elipse 14"/>
          <p:cNvSpPr/>
          <p:nvPr/>
        </p:nvSpPr>
        <p:spPr>
          <a:xfrm>
            <a:off x="774362" y="7515274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lang="pt-BR" sz="16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74362" y="6294638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lang="pt-BR" sz="16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774362" y="6982443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lang="pt-BR" sz="16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774362" y="5808308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</a:p>
        </p:txBody>
      </p:sp>
      <p:cxnSp>
        <p:nvCxnSpPr>
          <p:cNvPr id="42" name="Conector de seta reta 41"/>
          <p:cNvCxnSpPr>
            <a:stCxn id="7" idx="6"/>
          </p:cNvCxnSpPr>
          <p:nvPr/>
        </p:nvCxnSpPr>
        <p:spPr>
          <a:xfrm>
            <a:off x="1134362" y="2880615"/>
            <a:ext cx="3069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ector angulado 43"/>
          <p:cNvCxnSpPr>
            <a:stCxn id="12" idx="6"/>
          </p:cNvCxnSpPr>
          <p:nvPr/>
        </p:nvCxnSpPr>
        <p:spPr>
          <a:xfrm>
            <a:off x="1134362" y="3568423"/>
            <a:ext cx="1655333" cy="597808"/>
          </a:xfrm>
          <a:prstGeom prst="bentConnector3">
            <a:avLst>
              <a:gd name="adj1" fmla="val 4063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ector angulado 46"/>
          <p:cNvCxnSpPr>
            <a:stCxn id="13" idx="6"/>
          </p:cNvCxnSpPr>
          <p:nvPr/>
        </p:nvCxnSpPr>
        <p:spPr>
          <a:xfrm>
            <a:off x="1134362" y="4256231"/>
            <a:ext cx="1655333" cy="221737"/>
          </a:xfrm>
          <a:prstGeom prst="bentConnector3">
            <a:avLst>
              <a:gd name="adj1" fmla="val 2004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ector angulado 50"/>
          <p:cNvCxnSpPr>
            <a:stCxn id="14" idx="6"/>
          </p:cNvCxnSpPr>
          <p:nvPr/>
        </p:nvCxnSpPr>
        <p:spPr>
          <a:xfrm>
            <a:off x="1134362" y="4944039"/>
            <a:ext cx="1655333" cy="557859"/>
          </a:xfrm>
          <a:prstGeom prst="bentConnector3">
            <a:avLst>
              <a:gd name="adj1" fmla="val 2191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ector angulado 52"/>
          <p:cNvCxnSpPr>
            <a:stCxn id="15" idx="6"/>
          </p:cNvCxnSpPr>
          <p:nvPr/>
        </p:nvCxnSpPr>
        <p:spPr>
          <a:xfrm>
            <a:off x="1134362" y="7695274"/>
            <a:ext cx="1965299" cy="180000"/>
          </a:xfrm>
          <a:prstGeom prst="bentConnector3">
            <a:avLst>
              <a:gd name="adj1" fmla="val 2082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ector angulado 56"/>
          <p:cNvCxnSpPr>
            <a:stCxn id="18" idx="6"/>
          </p:cNvCxnSpPr>
          <p:nvPr/>
        </p:nvCxnSpPr>
        <p:spPr>
          <a:xfrm>
            <a:off x="1134362" y="7162443"/>
            <a:ext cx="1965299" cy="491094"/>
          </a:xfrm>
          <a:prstGeom prst="bentConnector3">
            <a:avLst>
              <a:gd name="adj1" fmla="val 3817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ector angulado 59"/>
          <p:cNvCxnSpPr>
            <a:stCxn id="19" idx="6"/>
          </p:cNvCxnSpPr>
          <p:nvPr/>
        </p:nvCxnSpPr>
        <p:spPr>
          <a:xfrm>
            <a:off x="1134362" y="5988308"/>
            <a:ext cx="1655333" cy="591171"/>
          </a:xfrm>
          <a:prstGeom prst="bentConnector3">
            <a:avLst>
              <a:gd name="adj1" fmla="val 8089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ector angulado 65"/>
          <p:cNvCxnSpPr>
            <a:stCxn id="16" idx="6"/>
          </p:cNvCxnSpPr>
          <p:nvPr/>
        </p:nvCxnSpPr>
        <p:spPr>
          <a:xfrm>
            <a:off x="1134362" y="6474638"/>
            <a:ext cx="2136394" cy="610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590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Application</a:t>
            </a:r>
            <a:r>
              <a:rPr lang="pt-BR" dirty="0"/>
              <a:t>.</a:t>
            </a:r>
            <a:r>
              <a:rPr lang="pt-BR" dirty="0" smtClean="0"/>
              <a:t>info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Para </a:t>
            </a:r>
            <a:r>
              <a:rPr lang="pt-BR" dirty="0"/>
              <a:t>o sistema, o que diferencia um layout de um widget comum é a definição da propriedade “</a:t>
            </a:r>
            <a:r>
              <a:rPr lang="pt-BR" dirty="0" err="1"/>
              <a:t>application.type</a:t>
            </a:r>
            <a:r>
              <a:rPr lang="pt-BR" dirty="0"/>
              <a:t> = layout” no arquivo descritor </a:t>
            </a:r>
            <a:r>
              <a:rPr lang="pt-BR" b="1" dirty="0" smtClean="0"/>
              <a:t>application.info</a:t>
            </a:r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É</a:t>
            </a:r>
            <a:r>
              <a:rPr lang="pt-BR" dirty="0"/>
              <a:t> através </a:t>
            </a:r>
            <a:r>
              <a:rPr lang="pt-BR" dirty="0" smtClean="0"/>
              <a:t>dele</a:t>
            </a:r>
            <a:r>
              <a:rPr lang="pt-BR" dirty="0"/>
              <a:t> que a aplicação tem conhecimento das propriedades do layout, identificação do desenvolvedor, arquivos necessários para </a:t>
            </a:r>
            <a:r>
              <a:rPr lang="pt-BR" dirty="0" smtClean="0"/>
              <a:t>sua renderização</a:t>
            </a:r>
            <a:r>
              <a:rPr lang="pt-BR" dirty="0"/>
              <a:t>, arquivos de linguagem e outras </a:t>
            </a:r>
            <a:r>
              <a:rPr lang="pt-BR" dirty="0" smtClean="0"/>
              <a:t>propriedades</a:t>
            </a:r>
            <a:endParaRPr lang="pt-BR" dirty="0"/>
          </a:p>
        </p:txBody>
      </p:sp>
      <p:pic>
        <p:nvPicPr>
          <p:cNvPr id="5" name="Imagem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888" y="6462793"/>
            <a:ext cx="1279514" cy="12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099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Application.info</a:t>
            </a:r>
            <a:endParaRPr lang="pt-BR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25" y="2387601"/>
            <a:ext cx="7740000" cy="5495751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96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Layout.ftl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O </a:t>
            </a:r>
            <a:r>
              <a:rPr lang="pt-BR" dirty="0"/>
              <a:t>principal arquivo de um projeto de layout é o “</a:t>
            </a:r>
            <a:r>
              <a:rPr lang="pt-BR" b="1" dirty="0" err="1"/>
              <a:t>layout.ftl</a:t>
            </a:r>
            <a:r>
              <a:rPr lang="pt-BR" dirty="0" smtClean="0"/>
              <a:t>”</a:t>
            </a:r>
          </a:p>
          <a:p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É </a:t>
            </a:r>
            <a:r>
              <a:rPr lang="pt-BR" dirty="0"/>
              <a:t>neste arquivo que será definido, via marcação HTML e Freemarker, a quantidade e disposição dos </a:t>
            </a:r>
            <a:r>
              <a:rPr lang="pt-BR" dirty="0" smtClean="0"/>
              <a:t>slots</a:t>
            </a:r>
          </a:p>
          <a:p>
            <a:endParaRPr lang="pt-BR" dirty="0"/>
          </a:p>
          <a:p>
            <a:pPr>
              <a:lnSpc>
                <a:spcPct val="150000"/>
              </a:lnSpc>
            </a:pPr>
            <a:r>
              <a:rPr lang="pt-BR" dirty="0"/>
              <a:t>Para facilitar o desenvolvimento, foram disponibilizados </a:t>
            </a:r>
            <a:r>
              <a:rPr lang="pt-BR" dirty="0" smtClean="0"/>
              <a:t>alguns </a:t>
            </a:r>
            <a:r>
              <a:rPr lang="pt-BR" dirty="0"/>
              <a:t>métodos e variáveis </a:t>
            </a:r>
            <a:r>
              <a:rPr lang="pt-BR" dirty="0" smtClean="0"/>
              <a:t>da </a:t>
            </a:r>
            <a:r>
              <a:rPr lang="pt-BR" dirty="0"/>
              <a:t>camada de </a:t>
            </a:r>
            <a:r>
              <a:rPr lang="pt-BR" dirty="0" smtClean="0"/>
              <a:t>negócio:</a:t>
            </a:r>
          </a:p>
          <a:p>
            <a:pPr lvl="1">
              <a:lnSpc>
                <a:spcPct val="150000"/>
              </a:lnSpc>
            </a:pPr>
            <a:r>
              <a:rPr lang="pt-BR" b="1" dirty="0" smtClean="0"/>
              <a:t>Variáveis</a:t>
            </a:r>
            <a:r>
              <a:rPr lang="pt-BR" dirty="0" smtClean="0"/>
              <a:t>: sintaxe </a:t>
            </a:r>
            <a:r>
              <a:rPr lang="pt-BR" dirty="0" smtClean="0">
                <a:solidFill>
                  <a:schemeClr val="accent1"/>
                </a:solidFill>
              </a:rPr>
              <a:t>${</a:t>
            </a:r>
            <a:r>
              <a:rPr lang="pt-BR" dirty="0">
                <a:solidFill>
                  <a:schemeClr val="accent1"/>
                </a:solidFill>
              </a:rPr>
              <a:t>nome-da-variável</a:t>
            </a:r>
            <a:r>
              <a:rPr lang="pt-BR" dirty="0" smtClean="0">
                <a:solidFill>
                  <a:schemeClr val="accent1"/>
                </a:solidFill>
              </a:rPr>
              <a:t>}</a:t>
            </a:r>
            <a:r>
              <a:rPr lang="pt-BR" b="1" dirty="0" smtClean="0"/>
              <a:t> </a:t>
            </a:r>
            <a:r>
              <a:rPr lang="pt-BR" dirty="0" smtClean="0"/>
              <a:t>em qualquer lugar do FTL</a:t>
            </a:r>
          </a:p>
          <a:p>
            <a:pPr lvl="1">
              <a:lnSpc>
                <a:spcPct val="150000"/>
              </a:lnSpc>
            </a:pPr>
            <a:r>
              <a:rPr lang="pt-BR" b="1" dirty="0" smtClean="0"/>
              <a:t>Métodos</a:t>
            </a:r>
            <a:r>
              <a:rPr lang="pt-BR" dirty="0" smtClean="0"/>
              <a:t>: objeto </a:t>
            </a:r>
            <a:r>
              <a:rPr lang="pt-BR" dirty="0" err="1" smtClean="0">
                <a:solidFill>
                  <a:schemeClr val="accent1"/>
                </a:solidFill>
              </a:rPr>
              <a:t>pageRender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6" name="Imagem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888" y="6462793"/>
            <a:ext cx="1279514" cy="12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126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Layout.ftl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40"/>
          <a:stretch/>
        </p:blipFill>
        <p:spPr>
          <a:xfrm>
            <a:off x="2644470" y="2138688"/>
            <a:ext cx="10960710" cy="5889300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69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 de layouts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A biblioteca </a:t>
            </a:r>
            <a:r>
              <a:rPr lang="pt-BR" b="1" dirty="0" err="1" smtClean="0"/>
              <a:t>wcm.ftl</a:t>
            </a:r>
            <a:r>
              <a:rPr lang="pt-BR" dirty="0" smtClean="0"/>
              <a:t> contém elementos </a:t>
            </a:r>
            <a:r>
              <a:rPr lang="pt-BR" dirty="0"/>
              <a:t>básicos que podem ser inseridos </a:t>
            </a:r>
            <a:r>
              <a:rPr lang="pt-BR" dirty="0" smtClean="0"/>
              <a:t>na montagem de um layout, tais como </a:t>
            </a:r>
            <a:r>
              <a:rPr lang="pt-BR" dirty="0"/>
              <a:t>menu, cabeçalho e rodapé da </a:t>
            </a:r>
            <a:r>
              <a:rPr lang="pt-BR" dirty="0" smtClean="0"/>
              <a:t>página: </a:t>
            </a:r>
            <a:endParaRPr lang="pt-BR" dirty="0"/>
          </a:p>
          <a:p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Como retirar os elementos básicos de um layout personalizado? </a:t>
            </a:r>
          </a:p>
          <a:p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0" indent="0">
              <a:lnSpc>
                <a:spcPts val="3800"/>
              </a:lnSpc>
              <a:buNone/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Mesmo em páginas públicas,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usuário está sujeito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à aplicação de permissões. Portanto, caso algum componente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ou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widget utilizado </a:t>
            </a:r>
            <a:r>
              <a:rPr lang="pt-BR" b="1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não seja público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, o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usuário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pode não visualizar o elemento ou ser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direcionado para a tela de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login</a:t>
            </a:r>
            <a:endParaRPr lang="en-US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pic>
        <p:nvPicPr>
          <p:cNvPr id="5" name="Imagem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908" y="3316639"/>
            <a:ext cx="438690" cy="432000"/>
          </a:xfrm>
          <a:prstGeom prst="rect">
            <a:avLst/>
          </a:prstGeom>
        </p:spPr>
      </p:pic>
      <p:pic>
        <p:nvPicPr>
          <p:cNvPr id="7" name="Imagem 6">
            <a:hlinkClick r:id="rId5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501" y="4542079"/>
            <a:ext cx="438690" cy="432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62" y="6028841"/>
            <a:ext cx="792000" cy="7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0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slots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784336" y="6883353"/>
            <a:ext cx="12680979" cy="114463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 smtClean="0"/>
              <a:t>São </a:t>
            </a:r>
            <a:r>
              <a:rPr lang="pt-BR" dirty="0"/>
              <a:t>áreas pré-definidas dentro do </a:t>
            </a:r>
            <a:r>
              <a:rPr lang="pt-BR" i="1" dirty="0"/>
              <a:t>layout</a:t>
            </a:r>
            <a:r>
              <a:rPr lang="pt-BR" dirty="0"/>
              <a:t> onde </a:t>
            </a:r>
            <a:r>
              <a:rPr lang="pt-BR" dirty="0" smtClean="0"/>
              <a:t>os </a:t>
            </a:r>
            <a:r>
              <a:rPr lang="pt-BR" i="1" dirty="0"/>
              <a:t>widgets</a:t>
            </a:r>
            <a:r>
              <a:rPr lang="pt-BR" dirty="0"/>
              <a:t> podem ser distribuídos na ordem desejada para atender a cada </a:t>
            </a:r>
            <a:r>
              <a:rPr lang="pt-BR" dirty="0" smtClean="0"/>
              <a:t>necessidade</a:t>
            </a: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70"/>
          <a:stretch/>
        </p:blipFill>
        <p:spPr>
          <a:xfrm>
            <a:off x="1784336" y="2403098"/>
            <a:ext cx="12680979" cy="4410920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874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básica de um slot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602" y="1989121"/>
            <a:ext cx="11592447" cy="1565539"/>
          </a:xfr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3487123" y="1865134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lang="pt-BR" sz="16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9513380" y="1865134"/>
            <a:ext cx="360000" cy="360000"/>
          </a:xfrm>
          <a:prstGeom prst="ellipse">
            <a:avLst/>
          </a:prstGeom>
          <a:solidFill>
            <a:srgbClr val="F15A2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800" b="1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lang="pt-BR" sz="16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9" name="Elipse 8"/>
          <p:cNvSpPr/>
          <p:nvPr/>
        </p:nvSpPr>
        <p:spPr>
          <a:xfrm>
            <a:off x="5605224" y="2955179"/>
            <a:ext cx="360000" cy="360000"/>
          </a:xfrm>
          <a:prstGeom prst="ellipse">
            <a:avLst/>
          </a:prstGeom>
          <a:solidFill>
            <a:srgbClr val="F15A2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800" b="1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lang="pt-BR" sz="1800" b="1" dirty="0" smtClean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8038457" y="2955179"/>
            <a:ext cx="360000" cy="360000"/>
          </a:xfrm>
          <a:prstGeom prst="ellipse">
            <a:avLst/>
          </a:prstGeom>
          <a:solidFill>
            <a:srgbClr val="F15A2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lang="pt-BR" sz="1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0977969" y="2955179"/>
            <a:ext cx="360000" cy="360000"/>
          </a:xfrm>
          <a:prstGeom prst="ellipse">
            <a:avLst/>
          </a:prstGeom>
          <a:solidFill>
            <a:srgbClr val="F15A2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lang="pt-BR" sz="1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698406"/>
              </p:ext>
            </p:extLst>
          </p:nvPr>
        </p:nvGraphicFramePr>
        <p:xfrm>
          <a:off x="1301346" y="3773703"/>
          <a:ext cx="13646959" cy="4254284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524064"/>
                <a:gridCol w="13122895"/>
              </a:tblGrid>
              <a:tr h="1063524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1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ts val="2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400" b="1" dirty="0" err="1" smtClean="0"/>
                        <a:t>editable</a:t>
                      </a:r>
                      <a:r>
                        <a:rPr lang="pt-BR" sz="2400" b="1" dirty="0" smtClean="0"/>
                        <a:t>-slot e </a:t>
                      </a:r>
                      <a:r>
                        <a:rPr lang="pt-BR" sz="2400" b="1" dirty="0" err="1" smtClean="0"/>
                        <a:t>slotfull</a:t>
                      </a:r>
                      <a:r>
                        <a:rPr lang="pt-BR" sz="2400" dirty="0" smtClean="0"/>
                        <a:t>: Usado pelo </a:t>
                      </a:r>
                      <a:r>
                        <a:rPr lang="pt-BR" sz="2400" dirty="0" err="1" smtClean="0"/>
                        <a:t>renderizador</a:t>
                      </a:r>
                      <a:r>
                        <a:rPr lang="pt-BR" sz="2400" dirty="0" smtClean="0"/>
                        <a:t> para montar o editor individual de slot</a:t>
                      </a:r>
                    </a:p>
                    <a:p>
                      <a:pPr marL="108000">
                        <a:lnSpc>
                          <a:spcPts val="2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400" b="1" dirty="0" smtClean="0"/>
                        <a:t>layout-1-1</a:t>
                      </a:r>
                      <a:r>
                        <a:rPr lang="pt-BR" sz="2400" dirty="0" smtClean="0"/>
                        <a:t>: Usado para posicionar o slot em um determinado ponto da tela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57479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2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marR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dirty="0" smtClean="0"/>
                        <a:t>slotContainer001</a:t>
                      </a:r>
                      <a:r>
                        <a:rPr lang="pt-BR" sz="2400" dirty="0" smtClean="0"/>
                        <a:t>: Identificação única do container. Não pode haver outro com o mesmo código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7479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3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400" b="1" dirty="0" smtClean="0"/>
                        <a:t>Slot001</a:t>
                      </a:r>
                      <a:r>
                        <a:rPr lang="pt-BR" sz="2400" dirty="0" smtClean="0"/>
                        <a:t>: Identificação única do slot. Não pode haver outro elemento com esse mesmo código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57479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4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ts val="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400" b="1" dirty="0" err="1" smtClean="0"/>
                        <a:t>true</a:t>
                      </a:r>
                      <a:r>
                        <a:rPr lang="pt-BR" sz="2400" b="1" dirty="0" smtClean="0"/>
                        <a:t>/false</a:t>
                      </a:r>
                      <a:r>
                        <a:rPr lang="pt-BR" sz="2400" dirty="0" smtClean="0"/>
                        <a:t>: As widgets posicionadas neste slot exibem (</a:t>
                      </a:r>
                      <a:r>
                        <a:rPr lang="pt-BR" sz="2400" dirty="0" err="1" smtClean="0"/>
                        <a:t>true</a:t>
                      </a:r>
                      <a:r>
                        <a:rPr lang="pt-BR" sz="2400" dirty="0" smtClean="0"/>
                        <a:t>) ou não exibem (false) seus títulos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46637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5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ts val="2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400" b="1" dirty="0" err="1" smtClean="0"/>
                        <a:t>true</a:t>
                      </a:r>
                      <a:r>
                        <a:rPr lang="pt-BR" sz="2400" dirty="0" smtClean="0"/>
                        <a:t>: Torna possível inserir e retirar widgets dentro do slot bem como mudar o posicionamento delas</a:t>
                      </a:r>
                    </a:p>
                    <a:p>
                      <a:pPr marL="108000">
                        <a:lnSpc>
                          <a:spcPts val="2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2400" b="1" dirty="0" smtClean="0"/>
                        <a:t>false</a:t>
                      </a:r>
                      <a:r>
                        <a:rPr lang="pt-BR" sz="2400" dirty="0" smtClean="0"/>
                        <a:t>: Não permite qualquer edição no conteúdo do Slot. Slots de cabeçalho, rodapé e login geralmente possuem este valor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6" name="Grupo 15"/>
          <p:cNvGrpSpPr/>
          <p:nvPr/>
        </p:nvGrpSpPr>
        <p:grpSpPr>
          <a:xfrm>
            <a:off x="13557967" y="1435881"/>
            <a:ext cx="936000" cy="936000"/>
            <a:chOff x="14661398" y="7251978"/>
            <a:chExt cx="936000" cy="936000"/>
          </a:xfrm>
        </p:grpSpPr>
        <p:sp>
          <p:nvSpPr>
            <p:cNvPr id="15" name="Elipse 14"/>
            <p:cNvSpPr/>
            <p:nvPr/>
          </p:nvSpPr>
          <p:spPr>
            <a:xfrm>
              <a:off x="14661398" y="7251978"/>
              <a:ext cx="936000" cy="936000"/>
            </a:xfrm>
            <a:prstGeom prst="ellipse">
              <a:avLst/>
            </a:prstGeom>
            <a:solidFill>
              <a:srgbClr val="A6CE39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4" name="Imagem 13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00380" y="7395978"/>
              <a:ext cx="658035" cy="64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3675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slots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26" y="4872991"/>
            <a:ext cx="9936983" cy="2218938"/>
          </a:xfrm>
          <a:ln>
            <a:solidFill>
              <a:schemeClr val="bg2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2126035" y="2387600"/>
            <a:ext cx="127075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Algumas classes são obrigatórias para o correto funcionamento 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slot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Para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percorrer um determinado vetor, é utilizado o comando </a:t>
            </a:r>
            <a:r>
              <a:rPr lang="pt-BR" sz="2800" i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list</a:t>
            </a: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No exemplo abaixo,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será iterado pelo arranjo de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widgets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34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wcm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treinamento de desenvolvimento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widgets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87348" cy="5527675"/>
          </a:xfrm>
        </p:spPr>
        <p:txBody>
          <a:bodyPr/>
          <a:lstStyle/>
          <a:p>
            <a:pPr>
              <a:lnSpc>
                <a:spcPts val="3800"/>
              </a:lnSpc>
            </a:pPr>
            <a:r>
              <a:rPr lang="pt-BR" dirty="0"/>
              <a:t>Os </a:t>
            </a:r>
            <a:r>
              <a:rPr lang="pt-BR" b="1" dirty="0" smtClean="0"/>
              <a:t>widgets</a:t>
            </a:r>
            <a:r>
              <a:rPr lang="pt-BR" dirty="0"/>
              <a:t> são componentes de tela que oferecem recursos específicos </a:t>
            </a:r>
            <a:r>
              <a:rPr lang="pt-BR" dirty="0" smtClean="0"/>
              <a:t>para </a:t>
            </a:r>
            <a:r>
              <a:rPr lang="pt-BR" dirty="0"/>
              <a:t>o acompanhamento de Tarefas, Processos ou Documentos, </a:t>
            </a:r>
            <a:r>
              <a:rPr lang="pt-BR" dirty="0" smtClean="0"/>
              <a:t>entre muitos outros</a:t>
            </a:r>
          </a:p>
          <a:p>
            <a:pPr>
              <a:lnSpc>
                <a:spcPts val="3800"/>
              </a:lnSpc>
            </a:pPr>
            <a:endParaRPr lang="pt-BR" dirty="0" smtClean="0"/>
          </a:p>
          <a:p>
            <a:pPr>
              <a:lnSpc>
                <a:spcPts val="3800"/>
              </a:lnSpc>
            </a:pPr>
            <a:r>
              <a:rPr lang="pt-BR" dirty="0" smtClean="0"/>
              <a:t>A </a:t>
            </a:r>
            <a:r>
              <a:rPr lang="pt-BR" dirty="0"/>
              <a:t>organização de cada widget nas páginas é personalizável via edição de </a:t>
            </a:r>
            <a:r>
              <a:rPr lang="pt-BR" dirty="0" smtClean="0"/>
              <a:t>página</a:t>
            </a: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8" t="362" r="348" b="22440"/>
          <a:stretch/>
        </p:blipFill>
        <p:spPr>
          <a:ln>
            <a:solidFill>
              <a:schemeClr val="bg2"/>
            </a:solidFill>
          </a:ln>
        </p:spPr>
      </p:pic>
      <p:pic>
        <p:nvPicPr>
          <p:cNvPr id="6" name="Imagem 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16" y="6400799"/>
            <a:ext cx="1279514" cy="12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596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Kit intranet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86994" y="2699867"/>
            <a:ext cx="54647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O Kit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Intranet oferece widgets, técnicas e código de referência para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desenvolvedores:</a:t>
            </a:r>
            <a:r>
              <a:rPr lang="pt-BR" sz="2800" b="1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" b="62931"/>
          <a:stretch/>
        </p:blipFill>
        <p:spPr>
          <a:xfrm>
            <a:off x="8388765" y="1560786"/>
            <a:ext cx="6866192" cy="63720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Imagem 12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07" y="5293200"/>
            <a:ext cx="1739746" cy="1440000"/>
          </a:xfrm>
          <a:prstGeom prst="rect">
            <a:avLst/>
          </a:prstGeom>
        </p:spPr>
      </p:pic>
      <p:pic>
        <p:nvPicPr>
          <p:cNvPr id="2" name="Imagem 1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87" y="5293200"/>
            <a:ext cx="1440000" cy="1440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426607" y="6889531"/>
            <a:ext cx="1739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Vídeo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337985" y="6884271"/>
            <a:ext cx="1739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Download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5" name="Imagem 4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857" y="4146053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056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Widgets personalizados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2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Widgets personalizados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797803" y="2132964"/>
            <a:ext cx="12497317" cy="58731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Widgets </a:t>
            </a:r>
            <a:r>
              <a:rPr lang="pt-BR" dirty="0"/>
              <a:t>personalizados</a:t>
            </a:r>
            <a:r>
              <a:rPr lang="pt-BR" b="1" dirty="0"/>
              <a:t> </a:t>
            </a:r>
            <a:r>
              <a:rPr lang="pt-BR" dirty="0"/>
              <a:t>são criados pelo próprio </a:t>
            </a:r>
            <a:r>
              <a:rPr lang="pt-BR" dirty="0" smtClean="0"/>
              <a:t>usuário, utilizando ou não templates de código disponíveis no fluig Studio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Por </a:t>
            </a:r>
            <a:r>
              <a:rPr lang="pt-BR" dirty="0"/>
              <a:t>intermédio deles, o usuário pode fornecer conteúdo personalizado, renderizar componentes de ERP</a:t>
            </a:r>
            <a:r>
              <a:rPr lang="pt-BR" i="1" dirty="0"/>
              <a:t> </a:t>
            </a:r>
            <a:r>
              <a:rPr lang="pt-BR" dirty="0"/>
              <a:t>ou mesmo de outros sistemas de </a:t>
            </a:r>
            <a:r>
              <a:rPr lang="pt-BR" dirty="0" smtClean="0"/>
              <a:t>terceiros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b="1" dirty="0" smtClean="0"/>
              <a:t>Como criar um widget que busque conteúdo: </a:t>
            </a:r>
            <a:endParaRPr lang="pt-BR" b="1" dirty="0"/>
          </a:p>
        </p:txBody>
      </p:sp>
      <p:pic>
        <p:nvPicPr>
          <p:cNvPr id="6" name="Imagem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708" y="6400800"/>
            <a:ext cx="548363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47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widget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94" y="1992305"/>
            <a:ext cx="9101173" cy="5964245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0789563" y="7251747"/>
            <a:ext cx="914400" cy="914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2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7" name="Imagem 6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443" y="4423946"/>
            <a:ext cx="548363" cy="5400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2133859" y="4432336"/>
            <a:ext cx="1954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Snippets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: </a:t>
            </a:r>
            <a:endParaRPr lang="pt-BR" sz="28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073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Widgets personalizados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76307010"/>
              </p:ext>
            </p:extLst>
          </p:nvPr>
        </p:nvGraphicFramePr>
        <p:xfrm>
          <a:off x="1084881" y="2387600"/>
          <a:ext cx="9450586" cy="4739640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405130"/>
                <a:gridCol w="9045456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1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Nome/Identificador do Widget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2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Classes Java, caso exista alguma regra de negócio específica do Widget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3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Arquivo de configuração do Widget, onde é persistida, entre outras informações, o código da Widget, título e desenvolvedor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4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Arquivo de template do Freemarker,</a:t>
                      </a:r>
                      <a:r>
                        <a:rPr lang="pt-BR" sz="2200" baseline="0" dirty="0" smtClean="0"/>
                        <a:t> </a:t>
                      </a:r>
                      <a:r>
                        <a:rPr lang="pt-BR" sz="2200" dirty="0" smtClean="0"/>
                        <a:t>que será interpretado durante a renderização do Widget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5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Arquivo que será interpretado durante a renderização do Widget em modo de edição. Usado para configurar opções específicas para renderização do Widget, como por exemplo, filtros de data, cotação do dólar, etc.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6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Arquivo de strings traduzíveis utilizadas pelo Widget. Deve possuir derivações de acordo com o idioma suportado pelo Widget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5" b="245"/>
          <a:stretch/>
        </p:blipFill>
        <p:spPr>
          <a:xfrm>
            <a:off x="11062335" y="1834240"/>
            <a:ext cx="4450715" cy="6183823"/>
          </a:xfr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10886816" y="2387600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lang="pt-BR" sz="16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10886816" y="3035742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</a:p>
        </p:txBody>
      </p:sp>
      <p:sp>
        <p:nvSpPr>
          <p:cNvPr id="9" name="Elipse 8"/>
          <p:cNvSpPr/>
          <p:nvPr/>
        </p:nvSpPr>
        <p:spPr>
          <a:xfrm>
            <a:off x="10886816" y="3683884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</a:p>
        </p:txBody>
      </p:sp>
      <p:sp>
        <p:nvSpPr>
          <p:cNvPr id="10" name="Elipse 9"/>
          <p:cNvSpPr/>
          <p:nvPr/>
        </p:nvSpPr>
        <p:spPr>
          <a:xfrm>
            <a:off x="10886816" y="4332026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lang="pt-BR" sz="16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0886816" y="4980168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lang="pt-BR" sz="16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10886816" y="5628308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lang="pt-BR" sz="16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cxnSp>
        <p:nvCxnSpPr>
          <p:cNvPr id="18" name="Conector angulado 17"/>
          <p:cNvCxnSpPr>
            <a:stCxn id="7" idx="6"/>
          </p:cNvCxnSpPr>
          <p:nvPr/>
        </p:nvCxnSpPr>
        <p:spPr>
          <a:xfrm>
            <a:off x="11246816" y="2567600"/>
            <a:ext cx="454404" cy="671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 angulado 20"/>
          <p:cNvCxnSpPr>
            <a:stCxn id="8" idx="6"/>
          </p:cNvCxnSpPr>
          <p:nvPr/>
        </p:nvCxnSpPr>
        <p:spPr>
          <a:xfrm>
            <a:off x="11246816" y="3215742"/>
            <a:ext cx="1384303" cy="1800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ector angulado 22"/>
          <p:cNvCxnSpPr>
            <a:stCxn id="9" idx="6"/>
          </p:cNvCxnSpPr>
          <p:nvPr/>
        </p:nvCxnSpPr>
        <p:spPr>
          <a:xfrm>
            <a:off x="11246816" y="3863884"/>
            <a:ext cx="1632276" cy="571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ector angulado 31"/>
          <p:cNvCxnSpPr>
            <a:stCxn id="10" idx="6"/>
          </p:cNvCxnSpPr>
          <p:nvPr/>
        </p:nvCxnSpPr>
        <p:spPr>
          <a:xfrm flipV="1">
            <a:off x="11246816" y="4184542"/>
            <a:ext cx="1632276" cy="32748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ector angulado 33"/>
          <p:cNvCxnSpPr>
            <a:stCxn id="11" idx="6"/>
          </p:cNvCxnSpPr>
          <p:nvPr/>
        </p:nvCxnSpPr>
        <p:spPr>
          <a:xfrm>
            <a:off x="11246816" y="5160168"/>
            <a:ext cx="1632276" cy="16266"/>
          </a:xfrm>
          <a:prstGeom prst="bentConnector3">
            <a:avLst>
              <a:gd name="adj1" fmla="val 8608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ector angulado 39"/>
          <p:cNvCxnSpPr>
            <a:stCxn id="13" idx="6"/>
          </p:cNvCxnSpPr>
          <p:nvPr/>
        </p:nvCxnSpPr>
        <p:spPr>
          <a:xfrm flipV="1">
            <a:off x="11246816" y="5455403"/>
            <a:ext cx="1632276" cy="35290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14826099" y="1383440"/>
            <a:ext cx="936000" cy="93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19" name="Imagem 18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081" y="1527440"/>
            <a:ext cx="658035" cy="64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114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Widgets personalizados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83388448"/>
              </p:ext>
            </p:extLst>
          </p:nvPr>
        </p:nvGraphicFramePr>
        <p:xfrm>
          <a:off x="1208868" y="2387600"/>
          <a:ext cx="9577409" cy="4656736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559117"/>
                <a:gridCol w="9018292"/>
              </a:tblGrid>
              <a:tr h="1445194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7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Ícone que representa a Widget. Será utilizado para representar a Widget no menu lateral da aplicação, ou em qualquer tela que necessite de representação visual do componente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553099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8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Descritor padrão de uma aplicação Java para web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9914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9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>
                        <a:lnSpc>
                          <a:spcPts val="3000"/>
                        </a:lnSpc>
                      </a:pPr>
                      <a:r>
                        <a:rPr lang="pt-BR" sz="2200" dirty="0" smtClean="0"/>
                        <a:t>Descritor para Jboss. Deve conter a propriedade </a:t>
                      </a:r>
                      <a:r>
                        <a:rPr lang="pt-BR" sz="2200" dirty="0" err="1" smtClean="0"/>
                        <a:t>context</a:t>
                      </a:r>
                      <a:r>
                        <a:rPr lang="pt-BR" sz="2200" dirty="0" smtClean="0"/>
                        <a:t>-root,</a:t>
                      </a:r>
                      <a:r>
                        <a:rPr lang="pt-BR" sz="2200" baseline="0" dirty="0" smtClean="0"/>
                        <a:t> que</a:t>
                      </a:r>
                      <a:r>
                        <a:rPr lang="pt-BR" sz="2200" dirty="0" smtClean="0"/>
                        <a:t> representa o contexto web do layout. Recomendado que seja o próprio código do layout</a:t>
                      </a:r>
                      <a:endParaRPr lang="pt-BR" sz="2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553099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10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Folha de estilo da Widget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3099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11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Arquivo JavaScript da Widget (caso seja necessário)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553099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pt-BR" sz="2400" dirty="0" smtClean="0"/>
                        <a:t>12</a:t>
                      </a:r>
                      <a:endParaRPr lang="pt-B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200" dirty="0" smtClean="0"/>
                        <a:t>Pasta específica para a construção de testes unitários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195" y="1634463"/>
            <a:ext cx="3849286" cy="6322088"/>
          </a:xfrm>
          <a:ln>
            <a:solidFill>
              <a:schemeClr val="bg2"/>
            </a:solidFill>
          </a:ln>
        </p:spPr>
      </p:pic>
      <p:sp>
        <p:nvSpPr>
          <p:cNvPr id="48" name="Elipse 47"/>
          <p:cNvSpPr/>
          <p:nvPr/>
        </p:nvSpPr>
        <p:spPr>
          <a:xfrm>
            <a:off x="11044195" y="5615876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</a:p>
        </p:txBody>
      </p:sp>
      <p:sp>
        <p:nvSpPr>
          <p:cNvPr id="51" name="Elipse 50"/>
          <p:cNvSpPr/>
          <p:nvPr/>
        </p:nvSpPr>
        <p:spPr>
          <a:xfrm>
            <a:off x="11017577" y="6342643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r>
          </a:p>
        </p:txBody>
      </p:sp>
      <p:sp>
        <p:nvSpPr>
          <p:cNvPr id="54" name="Elipse 53"/>
          <p:cNvSpPr/>
          <p:nvPr/>
        </p:nvSpPr>
        <p:spPr>
          <a:xfrm>
            <a:off x="11017577" y="6888016"/>
            <a:ext cx="360000" cy="360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endParaRPr lang="pt-BR" sz="16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55" name="Elipse 54"/>
          <p:cNvSpPr/>
          <p:nvPr/>
        </p:nvSpPr>
        <p:spPr>
          <a:xfrm>
            <a:off x="15061626" y="4834907"/>
            <a:ext cx="486000" cy="468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spc="-150" dirty="0" smtClean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lang="pt-BR" sz="1400" spc="-15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15061626" y="6034291"/>
            <a:ext cx="486000" cy="468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spc="-150" dirty="0" smtClean="0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endParaRPr lang="pt-BR" sz="1400" spc="-15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15061626" y="7233676"/>
            <a:ext cx="486000" cy="468000"/>
          </a:xfrm>
          <a:prstGeom prst="ellipse">
            <a:avLst/>
          </a:prstGeom>
          <a:solidFill>
            <a:schemeClr val="accent2"/>
          </a:solidFill>
          <a:ln w="19050" cap="rnd">
            <a:solidFill>
              <a:schemeClr val="tx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spc="-150" dirty="0" smtClean="0">
                <a:solidFill>
                  <a:srgbClr val="FFFFFF"/>
                </a:solidFill>
                <a:latin typeface="Trebuchet MS"/>
                <a:cs typeface="Trebuchet MS"/>
              </a:rPr>
              <a:t>12</a:t>
            </a:r>
            <a:endParaRPr lang="pt-BR" sz="1400" spc="-15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cxnSp>
        <p:nvCxnSpPr>
          <p:cNvPr id="63" name="Conector angulado 62"/>
          <p:cNvCxnSpPr>
            <a:stCxn id="48" idx="6"/>
          </p:cNvCxnSpPr>
          <p:nvPr/>
        </p:nvCxnSpPr>
        <p:spPr>
          <a:xfrm>
            <a:off x="11404195" y="5795876"/>
            <a:ext cx="1935180" cy="5453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ector angulado 71"/>
          <p:cNvCxnSpPr>
            <a:stCxn id="51" idx="6"/>
          </p:cNvCxnSpPr>
          <p:nvPr/>
        </p:nvCxnSpPr>
        <p:spPr>
          <a:xfrm>
            <a:off x="11377577" y="6522643"/>
            <a:ext cx="1780484" cy="663381"/>
          </a:xfrm>
          <a:prstGeom prst="bentConnector3">
            <a:avLst>
              <a:gd name="adj1" fmla="val 4564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ector angulado 75"/>
          <p:cNvCxnSpPr>
            <a:stCxn id="54" idx="6"/>
          </p:cNvCxnSpPr>
          <p:nvPr/>
        </p:nvCxnSpPr>
        <p:spPr>
          <a:xfrm>
            <a:off x="11377577" y="7068016"/>
            <a:ext cx="1780483" cy="365371"/>
          </a:xfrm>
          <a:prstGeom prst="bentConnector3">
            <a:avLst>
              <a:gd name="adj1" fmla="val 2301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ector angulado 90"/>
          <p:cNvCxnSpPr>
            <a:stCxn id="55" idx="4"/>
          </p:cNvCxnSpPr>
          <p:nvPr/>
        </p:nvCxnSpPr>
        <p:spPr>
          <a:xfrm rot="5400000">
            <a:off x="14786338" y="5350171"/>
            <a:ext cx="565553" cy="471024"/>
          </a:xfrm>
          <a:prstGeom prst="bentConnector3">
            <a:avLst>
              <a:gd name="adj1" fmla="val 9932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Conector angulado 109"/>
          <p:cNvCxnSpPr>
            <a:stCxn id="56" idx="4"/>
          </p:cNvCxnSpPr>
          <p:nvPr/>
        </p:nvCxnSpPr>
        <p:spPr>
          <a:xfrm rot="5400000">
            <a:off x="14908626" y="6358291"/>
            <a:ext cx="252000" cy="5400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Conector angulado 113"/>
          <p:cNvCxnSpPr/>
          <p:nvPr/>
        </p:nvCxnSpPr>
        <p:spPr>
          <a:xfrm rot="10800000" flipV="1">
            <a:off x="13339376" y="7448885"/>
            <a:ext cx="1732788" cy="3960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Elipse 120"/>
          <p:cNvSpPr/>
          <p:nvPr/>
        </p:nvSpPr>
        <p:spPr>
          <a:xfrm>
            <a:off x="14593626" y="1166463"/>
            <a:ext cx="936000" cy="936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122" name="Imagem 121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608" y="1310463"/>
            <a:ext cx="658035" cy="64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555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00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wcm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Importar o Kit Intranet para um projeto no Studio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Criar um widget que diga “Olá Mundo” sem a utilização de template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Criar um layout que utilize variáveis FTL e métodos do objeto </a:t>
            </a:r>
            <a:r>
              <a:rPr lang="pt-BR" dirty="0" err="1" smtClean="0"/>
              <a:t>pageRender</a:t>
            </a: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Neste layout, substitua o menu lateral por um menu superior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1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 smtClean="0"/>
              <a:t>Super</a:t>
            </a:r>
            <a:r>
              <a:rPr lang="pt-BR" dirty="0" smtClean="0"/>
              <a:t> widget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3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3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wcm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86995" y="3578773"/>
            <a:ext cx="7842151" cy="198645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 smtClean="0"/>
              <a:t>O </a:t>
            </a:r>
            <a:r>
              <a:rPr lang="pt-BR" b="1" dirty="0" smtClean="0"/>
              <a:t>Web </a:t>
            </a:r>
            <a:r>
              <a:rPr lang="pt-BR" b="1" dirty="0" err="1"/>
              <a:t>Content</a:t>
            </a:r>
            <a:r>
              <a:rPr lang="pt-BR" b="1" dirty="0"/>
              <a:t> </a:t>
            </a:r>
            <a:r>
              <a:rPr lang="pt-BR" b="1" dirty="0" smtClean="0"/>
              <a:t>Management</a:t>
            </a:r>
            <a:r>
              <a:rPr lang="pt-BR" dirty="0" smtClean="0"/>
              <a:t> (WCM) é </a:t>
            </a:r>
            <a:r>
              <a:rPr lang="pt-BR" dirty="0"/>
              <a:t>uma ferramenta que promove gestão de conteúdo, colaboração e </a:t>
            </a:r>
            <a:r>
              <a:rPr lang="pt-BR" dirty="0" smtClean="0"/>
              <a:t>recursos de </a:t>
            </a:r>
            <a:r>
              <a:rPr lang="pt-BR" dirty="0"/>
              <a:t>administração de </a:t>
            </a:r>
            <a:r>
              <a:rPr lang="pt-BR" dirty="0" smtClean="0"/>
              <a:t>portais </a:t>
            </a:r>
            <a:r>
              <a:rPr lang="pt-BR" dirty="0"/>
              <a:t>na Web</a:t>
            </a:r>
          </a:p>
          <a:p>
            <a:pPr algn="just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50" y="1809000"/>
            <a:ext cx="5526000" cy="552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32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Super</a:t>
            </a:r>
            <a:r>
              <a:rPr lang="pt-BR" dirty="0" smtClean="0"/>
              <a:t> widget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O </a:t>
            </a:r>
            <a:r>
              <a:rPr lang="pt-BR" dirty="0" err="1" smtClean="0"/>
              <a:t>Super</a:t>
            </a:r>
            <a:r>
              <a:rPr lang="pt-BR" dirty="0" smtClean="0"/>
              <a:t> Widget reúne processos comuns de desenvolvimento com o objetivo de padronizar e agilizar a criação de widgets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Funciona como uma </a:t>
            </a:r>
            <a:r>
              <a:rPr lang="pt-BR" i="1" dirty="0" err="1" smtClean="0"/>
              <a:t>super</a:t>
            </a:r>
            <a:r>
              <a:rPr lang="pt-BR" i="1" dirty="0" smtClean="0"/>
              <a:t> </a:t>
            </a:r>
            <a:r>
              <a:rPr lang="pt-BR" i="1" dirty="0" err="1" smtClean="0"/>
              <a:t>class</a:t>
            </a:r>
            <a:r>
              <a:rPr lang="pt-BR" i="1" dirty="0" smtClean="0"/>
              <a:t> </a:t>
            </a:r>
            <a:r>
              <a:rPr lang="pt-BR" dirty="0" err="1" smtClean="0"/>
              <a:t>JavaScript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68" y="4507577"/>
            <a:ext cx="6399581" cy="348548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12640839" y="5350320"/>
            <a:ext cx="1800000" cy="180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8" name="Imagem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082" y="5620320"/>
            <a:ext cx="1279513" cy="12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899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implementação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751308" y="2529204"/>
            <a:ext cx="12336651" cy="55276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No fluig Studio, crie um novo widget utilizando o template </a:t>
            </a:r>
            <a:r>
              <a:rPr lang="pt-BR" b="1" dirty="0" smtClean="0"/>
              <a:t>Documentos Favoritos</a:t>
            </a:r>
            <a:r>
              <a:rPr lang="pt-BR" dirty="0" smtClean="0"/>
              <a:t> e acesse os arquivos abaixo para verificar a implementação:</a:t>
            </a:r>
          </a:p>
          <a:p>
            <a:pPr lvl="1">
              <a:lnSpc>
                <a:spcPct val="150000"/>
              </a:lnSpc>
            </a:pPr>
            <a:r>
              <a:rPr lang="pt-BR" dirty="0" err="1" smtClean="0"/>
              <a:t>src</a:t>
            </a:r>
            <a:r>
              <a:rPr lang="pt-BR" dirty="0" smtClean="0"/>
              <a:t>/</a:t>
            </a:r>
            <a:r>
              <a:rPr lang="pt-BR" dirty="0" err="1" smtClean="0"/>
              <a:t>main</a:t>
            </a:r>
            <a:r>
              <a:rPr lang="pt-BR" dirty="0" smtClean="0"/>
              <a:t>/</a:t>
            </a:r>
            <a:r>
              <a:rPr lang="pt-BR" dirty="0" err="1" smtClean="0"/>
              <a:t>resources</a:t>
            </a:r>
            <a:r>
              <a:rPr lang="pt-BR" dirty="0" smtClean="0"/>
              <a:t>/</a:t>
            </a:r>
            <a:r>
              <a:rPr lang="pt-BR" b="1" dirty="0" err="1" smtClean="0"/>
              <a:t>view.ftl</a:t>
            </a:r>
            <a:endParaRPr lang="pt-BR" b="1" dirty="0" smtClean="0"/>
          </a:p>
          <a:p>
            <a:pPr lvl="1">
              <a:lnSpc>
                <a:spcPct val="150000"/>
              </a:lnSpc>
            </a:pPr>
            <a:r>
              <a:rPr lang="pt-BR" dirty="0" err="1" smtClean="0"/>
              <a:t>src</a:t>
            </a:r>
            <a:r>
              <a:rPr lang="pt-BR" dirty="0" smtClean="0"/>
              <a:t>/</a:t>
            </a:r>
            <a:r>
              <a:rPr lang="pt-BR" dirty="0" err="1" smtClean="0"/>
              <a:t>main</a:t>
            </a:r>
            <a:r>
              <a:rPr lang="pt-BR" dirty="0" smtClean="0"/>
              <a:t>/</a:t>
            </a:r>
            <a:r>
              <a:rPr lang="pt-BR" dirty="0" err="1" smtClean="0"/>
              <a:t>webapp</a:t>
            </a:r>
            <a:r>
              <a:rPr lang="pt-BR" dirty="0" smtClean="0"/>
              <a:t>/</a:t>
            </a:r>
            <a:r>
              <a:rPr lang="pt-BR" dirty="0" err="1" smtClean="0"/>
              <a:t>resources</a:t>
            </a:r>
            <a:r>
              <a:rPr lang="pt-BR" dirty="0" smtClean="0"/>
              <a:t>/</a:t>
            </a:r>
            <a:r>
              <a:rPr lang="pt-BR" dirty="0" err="1" smtClean="0"/>
              <a:t>js</a:t>
            </a:r>
            <a:r>
              <a:rPr lang="pt-BR" dirty="0" smtClean="0"/>
              <a:t>/</a:t>
            </a:r>
            <a:r>
              <a:rPr lang="pt-BR" b="1" dirty="0" smtClean="0"/>
              <a:t>favorites.js</a:t>
            </a:r>
            <a:endParaRPr lang="pt-BR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139" y="5083443"/>
            <a:ext cx="6493049" cy="2956114"/>
          </a:xfrm>
          <a:prstGeom prst="rect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11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style</a:t>
            </a:r>
            <a:r>
              <a:rPr lang="pt-BR" dirty="0" smtClean="0"/>
              <a:t> </a:t>
            </a:r>
            <a:r>
              <a:rPr lang="pt-BR" dirty="0" err="1" smtClean="0"/>
              <a:t>guide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368190" cy="58731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Confira as estruturas CSS, componentes e melhores práticas disponíveis para agilizar o desenvolvimento de páginas e widgets: </a:t>
            </a:r>
            <a:r>
              <a:rPr lang="pt-BR" b="1" spc="-150" dirty="0">
                <a:solidFill>
                  <a:srgbClr val="F15A22"/>
                </a:solidFill>
              </a:rPr>
              <a:t>http://style.fluig.com</a:t>
            </a:r>
            <a:endParaRPr lang="pt-BR" dirty="0"/>
          </a:p>
          <a:p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Reúne elementos de interface para o desenvolvimento responsivo de páginas, formulários e widgets – inclusive Mobile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Facilita a reutilização </a:t>
            </a:r>
            <a:r>
              <a:rPr lang="pt-BR" dirty="0"/>
              <a:t>de </a:t>
            </a:r>
            <a:r>
              <a:rPr lang="pt-BR" dirty="0" smtClean="0"/>
              <a:t>código-fonte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Garante a compatibilidade, consistência e uniformidade visual</a:t>
            </a:r>
          </a:p>
          <a:p>
            <a:endParaRPr lang="pt-BR" dirty="0"/>
          </a:p>
          <a:p>
            <a:pPr marL="0" indent="0">
              <a:lnSpc>
                <a:spcPct val="150000"/>
              </a:lnSpc>
              <a:buNone/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699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internacionalização</a:t>
            </a:r>
            <a:endParaRPr lang="pt-BR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4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9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internacionalização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5" y="3083374"/>
            <a:ext cx="8986250" cy="413580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O </a:t>
            </a:r>
            <a:r>
              <a:rPr lang="pt-BR" dirty="0"/>
              <a:t>conceito de internacionalização </a:t>
            </a:r>
            <a:r>
              <a:rPr lang="pt-BR" dirty="0" smtClean="0"/>
              <a:t>(também chamado </a:t>
            </a:r>
            <a:r>
              <a:rPr lang="pt-BR" dirty="0"/>
              <a:t>de </a:t>
            </a:r>
            <a:r>
              <a:rPr lang="pt-BR" dirty="0" smtClean="0"/>
              <a:t>Localização ou i18n) consiste </a:t>
            </a:r>
            <a:r>
              <a:rPr lang="pt-BR" dirty="0"/>
              <a:t>no desenvolvimento e/ou adaptação de um produto para </a:t>
            </a:r>
            <a:r>
              <a:rPr lang="pt-BR" dirty="0" smtClean="0"/>
              <a:t>outros idiomas</a:t>
            </a:r>
          </a:p>
          <a:p>
            <a:pPr marL="0" indent="0">
              <a:spcBef>
                <a:spcPts val="0"/>
              </a:spcBef>
              <a:buNone/>
            </a:pPr>
            <a:endParaRPr lang="pt-BR" dirty="0"/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No fluig</a:t>
            </a:r>
            <a:r>
              <a:rPr lang="pt-BR" dirty="0"/>
              <a:t>, o i18n é suportado </a:t>
            </a:r>
            <a:r>
              <a:rPr lang="pt-BR" dirty="0" smtClean="0"/>
              <a:t>através de </a:t>
            </a:r>
            <a:r>
              <a:rPr lang="pt-BR" dirty="0"/>
              <a:t>arquivos de propriedades </a:t>
            </a:r>
            <a:r>
              <a:rPr lang="pt-BR" dirty="0" smtClean="0"/>
              <a:t>distintos </a:t>
            </a:r>
            <a:r>
              <a:rPr lang="pt-BR" dirty="0"/>
              <a:t>para cada </a:t>
            </a:r>
            <a:r>
              <a:rPr lang="pt-BR" dirty="0" smtClean="0"/>
              <a:t>idioma </a:t>
            </a:r>
            <a:r>
              <a:rPr lang="pt-BR" dirty="0"/>
              <a:t>(</a:t>
            </a:r>
            <a:r>
              <a:rPr lang="pt-BR" i="1" dirty="0"/>
              <a:t>.</a:t>
            </a:r>
            <a:r>
              <a:rPr lang="pt-BR" i="1" dirty="0" err="1"/>
              <a:t>properties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76" b="-12676"/>
          <a:stretch/>
        </p:blipFill>
        <p:spPr>
          <a:xfrm>
            <a:off x="11019473" y="2387600"/>
            <a:ext cx="4450715" cy="55273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11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internacionalização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177871" y="2994056"/>
            <a:ext cx="6788258" cy="4903016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Dentro </a:t>
            </a:r>
            <a:r>
              <a:rPr lang="pt-BR" dirty="0"/>
              <a:t>do arquivo </a:t>
            </a:r>
            <a:r>
              <a:rPr lang="pt-BR" b="1" dirty="0"/>
              <a:t>application.info</a:t>
            </a:r>
            <a:r>
              <a:rPr lang="pt-BR" dirty="0"/>
              <a:t> deve existir uma propriedade chamada </a:t>
            </a:r>
            <a:r>
              <a:rPr lang="pt-BR" b="1" dirty="0" smtClean="0"/>
              <a:t>locale.file.base.name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É </a:t>
            </a:r>
            <a:r>
              <a:rPr lang="pt-BR" dirty="0"/>
              <a:t>importante </a:t>
            </a:r>
            <a:r>
              <a:rPr lang="pt-BR" dirty="0" smtClean="0"/>
              <a:t>que </a:t>
            </a:r>
            <a:r>
              <a:rPr lang="pt-BR" dirty="0"/>
              <a:t>o valor desta propriedade </a:t>
            </a:r>
            <a:r>
              <a:rPr lang="pt-BR" b="1" dirty="0" smtClean="0"/>
              <a:t>seja </a:t>
            </a:r>
            <a:r>
              <a:rPr lang="pt-BR" b="1" dirty="0"/>
              <a:t>o mesmo</a:t>
            </a:r>
            <a:r>
              <a:rPr lang="pt-BR" dirty="0"/>
              <a:t> que o prefixo dos arquivos </a:t>
            </a:r>
            <a:r>
              <a:rPr lang="pt-BR" dirty="0" smtClean="0"/>
              <a:t>de internacionalização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Utilização no desenvolvimento: </a:t>
            </a:r>
            <a:endParaRPr lang="pt-BR" dirty="0"/>
          </a:p>
        </p:txBody>
      </p:sp>
      <p:grpSp>
        <p:nvGrpSpPr>
          <p:cNvPr id="9" name="Grupo 8"/>
          <p:cNvGrpSpPr/>
          <p:nvPr/>
        </p:nvGrpSpPr>
        <p:grpSpPr>
          <a:xfrm>
            <a:off x="8224585" y="3077960"/>
            <a:ext cx="7220455" cy="4819112"/>
            <a:chOff x="8199439" y="3380583"/>
            <a:chExt cx="6771004" cy="4491250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9439" y="3380583"/>
              <a:ext cx="6771004" cy="4491250"/>
            </a:xfrm>
            <a:prstGeom prst="rect">
              <a:avLst/>
            </a:prstGeom>
            <a:ln w="19050"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sp>
          <p:nvSpPr>
            <p:cNvPr id="7" name="Retângulo 6"/>
            <p:cNvSpPr/>
            <p:nvPr/>
          </p:nvSpPr>
          <p:spPr>
            <a:xfrm>
              <a:off x="8415580" y="6633275"/>
              <a:ext cx="3440623" cy="201478"/>
            </a:xfrm>
            <a:prstGeom prst="rect">
              <a:avLst/>
            </a:prstGeom>
            <a:noFill/>
            <a:ln w="19050" cap="rnd">
              <a:solidFill>
                <a:schemeClr val="accent1"/>
              </a:solidFill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pic>
        <p:nvPicPr>
          <p:cNvPr id="5" name="Espaço Reservado para Imagem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9" b="73"/>
          <a:stretch/>
        </p:blipFill>
        <p:spPr>
          <a:xfrm>
            <a:off x="11019473" y="1954332"/>
            <a:ext cx="4450715" cy="3130658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</p:pic>
      <p:sp>
        <p:nvSpPr>
          <p:cNvPr id="8" name="Retângulo 7"/>
          <p:cNvSpPr/>
          <p:nvPr/>
        </p:nvSpPr>
        <p:spPr>
          <a:xfrm>
            <a:off x="12467643" y="3652061"/>
            <a:ext cx="2977397" cy="834955"/>
          </a:xfrm>
          <a:prstGeom prst="rect">
            <a:avLst/>
          </a:prstGeom>
          <a:noFill/>
          <a:ln w="28575" cap="rnd">
            <a:solidFill>
              <a:schemeClr val="accent1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11034971" y="4054040"/>
            <a:ext cx="1423022" cy="252000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01" y="6784285"/>
            <a:ext cx="475249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417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Api pública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5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6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pública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b="1" dirty="0" err="1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A</a:t>
            </a:r>
            <a:r>
              <a:rPr lang="pt-BR" dirty="0" err="1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pplication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pt-BR" b="1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</a:t>
            </a:r>
            <a:r>
              <a:rPr lang="pt-BR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rogramming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I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nterface (Interface de Programação de Aplicativos) </a:t>
            </a: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É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um conjunto de rotinas e padrões estabelecidos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pela plataforma para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que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aplicações externas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possam utilizar seus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recursos</a:t>
            </a:r>
          </a:p>
          <a:p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  <a:hlinkClick r:id="rId3"/>
              </a:rPr>
              <a:t>Documentação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fluig API +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  <a:hlinkClick r:id="rId4"/>
              </a:rPr>
              <a:t>exemplo 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endParaRPr lang="pt-BR" b="1" dirty="0" smtClean="0">
              <a:solidFill>
                <a:srgbClr val="595959"/>
              </a:solidFill>
              <a:latin typeface="Trebuchet MS" pitchFamily="34" charset="0"/>
              <a:cs typeface="Arial" charset="0"/>
              <a:hlinkClick r:id="rId5"/>
            </a:endParaRPr>
          </a:p>
          <a:p>
            <a:pPr>
              <a:lnSpc>
                <a:spcPct val="1500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  <a:hlinkClick r:id="rId5"/>
              </a:rPr>
              <a:t>api.fluig.com</a:t>
            </a: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" b="-6435"/>
          <a:stretch/>
        </p:blipFill>
        <p:spPr>
          <a:xfrm>
            <a:off x="11450930" y="5703376"/>
            <a:ext cx="4019257" cy="24075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059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SERVIÇOS REST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5" y="2436216"/>
            <a:ext cx="12707564" cy="5527675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A opção Serviços </a:t>
            </a:r>
            <a:r>
              <a:rPr lang="pt-BR" dirty="0"/>
              <a:t>REST </a:t>
            </a:r>
            <a:r>
              <a:rPr lang="pt-BR" dirty="0" smtClean="0"/>
              <a:t>do Painel de Controle permite </a:t>
            </a:r>
            <a:r>
              <a:rPr lang="pt-BR" dirty="0"/>
              <a:t>acessar com segurança recursos e serviços externos à plataforma, utilizando os protocolos de autenticação </a:t>
            </a:r>
            <a:r>
              <a:rPr lang="pt-BR" dirty="0" smtClean="0"/>
              <a:t>OAuth1</a:t>
            </a:r>
            <a:r>
              <a:rPr lang="pt-BR" dirty="0"/>
              <a:t>, </a:t>
            </a:r>
            <a:r>
              <a:rPr lang="pt-BR" dirty="0" smtClean="0"/>
              <a:t>OAuth2 </a:t>
            </a:r>
            <a:r>
              <a:rPr lang="pt-BR" dirty="0"/>
              <a:t>e </a:t>
            </a:r>
            <a:r>
              <a:rPr lang="pt-BR" i="1" dirty="0"/>
              <a:t>Basic </a:t>
            </a:r>
            <a:r>
              <a:rPr lang="pt-BR" i="1" dirty="0" err="1" smtClean="0"/>
              <a:t>Authentication</a:t>
            </a:r>
            <a:endParaRPr lang="pt-BR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É </a:t>
            </a:r>
            <a:r>
              <a:rPr lang="pt-BR" dirty="0"/>
              <a:t>possível cadastrar, configurar e testar esses </a:t>
            </a:r>
            <a:r>
              <a:rPr lang="pt-BR" dirty="0" smtClean="0"/>
              <a:t>serviços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Os </a:t>
            </a:r>
            <a:r>
              <a:rPr lang="pt-BR" dirty="0"/>
              <a:t>métodos </a:t>
            </a:r>
            <a:r>
              <a:rPr lang="pt-BR" dirty="0" smtClean="0"/>
              <a:t>HTTP </a:t>
            </a:r>
            <a:r>
              <a:rPr lang="pt-BR" dirty="0"/>
              <a:t>disponíveis são: PUT, POST, GET, </a:t>
            </a:r>
            <a:r>
              <a:rPr lang="pt-BR" dirty="0" smtClean="0"/>
              <a:t>DELETE e </a:t>
            </a:r>
            <a:r>
              <a:rPr lang="pt-BR" dirty="0" smtClean="0"/>
              <a:t>PATCH</a:t>
            </a:r>
            <a:endParaRPr lang="pt-BR" dirty="0" smtClean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PATCH não está disponível para autenticação via OAuth1</a:t>
            </a:r>
            <a:endParaRPr lang="pt-BR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/>
              <a:t>A escolha do </a:t>
            </a:r>
            <a:r>
              <a:rPr lang="pt-BR" dirty="0" smtClean="0"/>
              <a:t>protocolo, obtenção </a:t>
            </a:r>
            <a:r>
              <a:rPr lang="pt-BR" dirty="0"/>
              <a:t>de </a:t>
            </a:r>
            <a:r>
              <a:rPr lang="pt-BR" i="1" dirty="0" err="1" smtClean="0"/>
              <a:t>tokens</a:t>
            </a:r>
            <a:r>
              <a:rPr lang="pt-BR" dirty="0" smtClean="0"/>
              <a:t> e demais informações necessárias para o cadastro do </a:t>
            </a:r>
            <a:r>
              <a:rPr lang="pt-BR" i="1" dirty="0" err="1" smtClean="0"/>
              <a:t>client</a:t>
            </a:r>
            <a:r>
              <a:rPr lang="pt-BR" i="1" dirty="0" smtClean="0"/>
              <a:t> </a:t>
            </a:r>
            <a:r>
              <a:rPr lang="pt-BR" dirty="0" smtClean="0"/>
              <a:t>ficam </a:t>
            </a:r>
            <a:r>
              <a:rPr lang="pt-BR" dirty="0"/>
              <a:t>a cargo do desenvolvedor</a:t>
            </a:r>
            <a:endParaRPr lang="pt-BR" i="1" dirty="0"/>
          </a:p>
        </p:txBody>
      </p:sp>
      <p:sp>
        <p:nvSpPr>
          <p:cNvPr id="5" name="Elipse 4"/>
          <p:cNvSpPr/>
          <p:nvPr/>
        </p:nvSpPr>
        <p:spPr>
          <a:xfrm>
            <a:off x="13983631" y="7227444"/>
            <a:ext cx="1080000" cy="108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6" name="Imagem 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056" y="7407444"/>
            <a:ext cx="73115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97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Cadastrar </a:t>
            </a:r>
            <a:r>
              <a:rPr lang="pt-BR" i="1" dirty="0" smtClean="0"/>
              <a:t>CLIENT</a:t>
            </a:r>
            <a:r>
              <a:rPr lang="pt-BR" dirty="0" smtClean="0"/>
              <a:t> DE SERVIÇO REST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06" y="2297590"/>
            <a:ext cx="10037638" cy="5269164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686444" y="7042150"/>
            <a:ext cx="914400" cy="9144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600" b="1" spc="-150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600" b="1" spc="-15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87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mtClean="0"/>
              <a:t>1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Estrutura de páginas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23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TESTAR SERVIÇO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39" y="2297590"/>
            <a:ext cx="10365972" cy="5269164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850611" y="7104142"/>
            <a:ext cx="914400" cy="9144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600" b="1" spc="-150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600" b="1" spc="-15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22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Cliente </a:t>
            </a:r>
            <a:r>
              <a:rPr lang="pt-BR" dirty="0" err="1" smtClean="0"/>
              <a:t>rest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283348" y="7526318"/>
            <a:ext cx="1168295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Instalação da extensão </a:t>
            </a:r>
            <a:r>
              <a:rPr lang="pt-BR" sz="2800" dirty="0" err="1" smtClean="0">
                <a:solidFill>
                  <a:srgbClr val="58595B"/>
                </a:solidFill>
                <a:latin typeface="Trebuchet MS"/>
                <a:ea typeface="+mn-ea"/>
                <a:cs typeface="Trebuchet MS"/>
                <a:hlinkClick r:id="rId3"/>
              </a:rPr>
              <a:t>Advanced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  <a:hlinkClick r:id="rId3"/>
              </a:rPr>
              <a:t> </a:t>
            </a:r>
            <a:r>
              <a:rPr lang="pt-BR" sz="2800" dirty="0" err="1">
                <a:solidFill>
                  <a:srgbClr val="58595B"/>
                </a:solidFill>
                <a:latin typeface="Trebuchet MS"/>
                <a:ea typeface="+mn-ea"/>
                <a:cs typeface="Trebuchet MS"/>
                <a:hlinkClick r:id="rId3"/>
              </a:rPr>
              <a:t>Client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  <a:hlinkClick r:id="rId3"/>
              </a:rPr>
              <a:t> </a:t>
            </a:r>
            <a:r>
              <a:rPr lang="pt-BR" sz="2800" dirty="0" err="1" smtClean="0">
                <a:solidFill>
                  <a:srgbClr val="58595B"/>
                </a:solidFill>
                <a:latin typeface="Trebuchet MS"/>
                <a:ea typeface="+mn-ea"/>
                <a:cs typeface="Trebuchet MS"/>
                <a:hlinkClick r:id="rId3"/>
              </a:rPr>
              <a:t>Rest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 </a:t>
            </a:r>
            <a:r>
              <a:rPr lang="pt-BR" sz="2800" dirty="0">
                <a:solidFill>
                  <a:srgbClr val="58595B"/>
                </a:solidFill>
                <a:latin typeface="Trebuchet MS"/>
                <a:cs typeface="Trebuchet MS"/>
              </a:rPr>
              <a:t>para Google </a:t>
            </a:r>
            <a:r>
              <a:rPr lang="pt-BR" sz="2800" dirty="0" err="1">
                <a:solidFill>
                  <a:srgbClr val="58595B"/>
                </a:solidFill>
                <a:latin typeface="Trebuchet MS"/>
                <a:cs typeface="Trebuchet MS"/>
              </a:rPr>
              <a:t>Chrome</a:t>
            </a:r>
            <a:endParaRPr lang="pt-BR" sz="2800" dirty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</p:txBody>
      </p:sp>
      <p:pic>
        <p:nvPicPr>
          <p:cNvPr id="13" name="Espaço Reservado para Conteúdo 12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69" y="2275942"/>
            <a:ext cx="9634712" cy="5064796"/>
          </a:xfr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12484981" y="6628277"/>
            <a:ext cx="914400" cy="9144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600" b="1" spc="-150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600" b="1" spc="-15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67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Cliente </a:t>
            </a:r>
            <a:r>
              <a:rPr lang="pt-BR" dirty="0" err="1" smtClean="0"/>
              <a:t>rest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A extensão </a:t>
            </a:r>
            <a:r>
              <a:rPr lang="pt-BR" dirty="0" err="1" smtClean="0"/>
              <a:t>Advanced</a:t>
            </a:r>
            <a:r>
              <a:rPr lang="pt-BR" dirty="0" smtClean="0"/>
              <a:t> </a:t>
            </a:r>
            <a:r>
              <a:rPr lang="pt-BR" dirty="0" err="1" smtClean="0"/>
              <a:t>Client</a:t>
            </a:r>
            <a:r>
              <a:rPr lang="pt-BR" dirty="0" smtClean="0"/>
              <a:t> REST é utilizada para realizar testes com os métodos disponíveis na API Pública</a:t>
            </a:r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Utilize a opção </a:t>
            </a:r>
            <a:r>
              <a:rPr lang="pt-BR" b="1" dirty="0" smtClean="0"/>
              <a:t>GET</a:t>
            </a:r>
            <a:r>
              <a:rPr lang="pt-BR" dirty="0" smtClean="0"/>
              <a:t> ou </a:t>
            </a:r>
            <a:r>
              <a:rPr lang="pt-BR" b="1" dirty="0" smtClean="0"/>
              <a:t>POST</a:t>
            </a:r>
            <a:r>
              <a:rPr lang="pt-BR" dirty="0" smtClean="0"/>
              <a:t>, conforme o tipo de chamada do método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GET: utilizado para solicitar um retorno do servidor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POST: utilizado para envio de dados ao servidor através de código JSON (no campos </a:t>
            </a:r>
            <a:r>
              <a:rPr lang="pt-BR" dirty="0" err="1" smtClean="0"/>
              <a:t>Raw</a:t>
            </a:r>
            <a:r>
              <a:rPr lang="pt-BR" dirty="0"/>
              <a:t>)</a:t>
            </a:r>
            <a:r>
              <a:rPr lang="pt-BR" dirty="0" smtClean="0"/>
              <a:t> ou </a:t>
            </a:r>
            <a:r>
              <a:rPr lang="pt-BR" dirty="0" err="1" smtClean="0"/>
              <a:t>Form</a:t>
            </a: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947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cliente </a:t>
            </a:r>
            <a:r>
              <a:rPr lang="pt-BR" dirty="0" err="1" smtClean="0"/>
              <a:t>rest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2" y="2067789"/>
            <a:ext cx="9968290" cy="5240152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3006762" y="6772067"/>
            <a:ext cx="914400" cy="914400"/>
          </a:xfrm>
          <a:prstGeom prst="ellipse">
            <a:avLst/>
          </a:prstGeom>
          <a:solidFill>
            <a:schemeClr val="accent3"/>
          </a:solidFill>
          <a:ln w="19050" cap="rnd">
            <a:solidFill>
              <a:schemeClr val="accent4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600" b="1" spc="-150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600" b="1" spc="-15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126035" y="7356697"/>
            <a:ext cx="12707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GET: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  <a:hlinkClick r:id="rId5"/>
              </a:rPr>
              <a:t>/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  <a:hlinkClick r:id="rId5"/>
              </a:rPr>
              <a:t>public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  <a:hlinkClick r:id="rId5"/>
              </a:rPr>
              <a:t>/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  <a:hlinkClick r:id="rId5"/>
              </a:rPr>
              <a:t>ecm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  <a:hlinkClick r:id="rId5"/>
              </a:rPr>
              <a:t>/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  <a:hlinkClick r:id="rId5"/>
              </a:rPr>
              <a:t>document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  <a:hlinkClick r:id="rId5"/>
              </a:rPr>
              <a:t>/{</a:t>
            </a:r>
            <a:r>
              <a:rPr lang="pt-BR" sz="2800" dirty="0" err="1">
                <a:solidFill>
                  <a:srgbClr val="636463"/>
                </a:solidFill>
                <a:latin typeface="Trebuchet MS"/>
                <a:cs typeface="Trebuchet MS"/>
                <a:hlinkClick r:id="rId5"/>
              </a:rPr>
              <a:t>documentId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  <a:hlinkClick r:id="rId5"/>
              </a:rPr>
              <a:t>}/{</a:t>
            </a:r>
            <a:r>
              <a:rPr lang="pt-BR" sz="2800" dirty="0" err="1">
                <a:solidFill>
                  <a:srgbClr val="636463"/>
                </a:solidFill>
                <a:latin typeface="Trebuchet MS"/>
                <a:cs typeface="Trebuchet MS"/>
                <a:hlinkClick r:id="rId5"/>
              </a:rPr>
              <a:t>versionId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  <a:hlinkClick r:id="rId5"/>
              </a:rPr>
              <a:t>}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25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cliente </a:t>
            </a:r>
            <a:r>
              <a:rPr lang="pt-BR" dirty="0" err="1" smtClean="0"/>
              <a:t>rest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26035" y="7356697"/>
            <a:ext cx="12707564" cy="659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POST: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  <a:hlinkClick r:id="rId4"/>
              </a:rPr>
              <a:t>/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  <a:hlinkClick r:id="rId4"/>
              </a:rPr>
              <a:t>public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  <a:hlinkClick r:id="rId4"/>
              </a:rPr>
              <a:t>/2.0/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  <a:hlinkClick r:id="rId4"/>
              </a:rPr>
              <a:t>communities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  <a:hlinkClick r:id="rId4"/>
              </a:rPr>
              <a:t>/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  <a:hlinkClick r:id="rId4"/>
              </a:rPr>
              <a:t>create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156" y="2024536"/>
            <a:ext cx="10143321" cy="5332161"/>
          </a:xfr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3006762" y="6772067"/>
            <a:ext cx="914400" cy="914400"/>
          </a:xfrm>
          <a:prstGeom prst="ellipse">
            <a:avLst/>
          </a:prstGeom>
          <a:solidFill>
            <a:schemeClr val="accent3"/>
          </a:solidFill>
          <a:ln w="19050" cap="rnd">
            <a:solidFill>
              <a:schemeClr val="accent4"/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600" b="1" spc="-150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600" b="1" spc="-15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594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Integração com serviços </a:t>
            </a:r>
            <a:r>
              <a:rPr lang="pt-BR" dirty="0" err="1" smtClean="0"/>
              <a:t>rest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1549834" y="2132964"/>
            <a:ext cx="12943620" cy="58731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Para obter dados de uma fonte externa à plataforma, a forma mais aconselhável é via chamada </a:t>
            </a:r>
            <a:r>
              <a:rPr lang="pt-BR" dirty="0" smtClean="0"/>
              <a:t>REST</a:t>
            </a:r>
          </a:p>
          <a:p>
            <a:pPr>
              <a:spcBef>
                <a:spcPts val="0"/>
              </a:spcBef>
            </a:pPr>
            <a:endParaRPr lang="pt-BR" sz="2400" b="1" dirty="0"/>
          </a:p>
          <a:p>
            <a:pPr>
              <a:lnSpc>
                <a:spcPct val="150000"/>
              </a:lnSpc>
            </a:pPr>
            <a:r>
              <a:rPr lang="pt-BR" dirty="0" smtClean="0"/>
              <a:t>Configuração das chamadas REST no widget: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Criação </a:t>
            </a:r>
            <a:r>
              <a:rPr lang="pt-BR" dirty="0"/>
              <a:t>da </a:t>
            </a:r>
            <a:r>
              <a:rPr lang="pt-BR" dirty="0" smtClean="0"/>
              <a:t>classe </a:t>
            </a:r>
            <a:r>
              <a:rPr lang="fr-FR" dirty="0" smtClean="0"/>
              <a:t>ApplicationConfig, que estende </a:t>
            </a:r>
            <a:r>
              <a:rPr lang="fr-FR" dirty="0"/>
              <a:t>a classe </a:t>
            </a:r>
            <a:r>
              <a:rPr lang="fr-FR" dirty="0" smtClean="0"/>
              <a:t>Application</a:t>
            </a:r>
            <a:endParaRPr lang="pt-BR" dirty="0"/>
          </a:p>
          <a:p>
            <a:pPr lvl="1">
              <a:lnSpc>
                <a:spcPct val="150000"/>
              </a:lnSpc>
            </a:pPr>
            <a:r>
              <a:rPr lang="pt-BR" dirty="0" smtClean="0"/>
              <a:t>Criação </a:t>
            </a:r>
            <a:r>
              <a:rPr lang="pt-BR" dirty="0"/>
              <a:t>da classe </a:t>
            </a:r>
            <a:r>
              <a:rPr lang="pt-BR" dirty="0" smtClean="0"/>
              <a:t>REST</a:t>
            </a:r>
          </a:p>
          <a:p>
            <a:pPr lvl="1">
              <a:lnSpc>
                <a:spcPct val="150000"/>
              </a:lnSpc>
            </a:pPr>
            <a:r>
              <a:rPr lang="pt-BR" dirty="0" smtClean="0"/>
              <a:t>Configuração </a:t>
            </a:r>
            <a:r>
              <a:rPr lang="pt-BR" dirty="0"/>
              <a:t>dos arquivos </a:t>
            </a:r>
            <a:r>
              <a:rPr lang="pt-BR" dirty="0" smtClean="0"/>
              <a:t>jboss-web.xml, web.xml e pom.xml</a:t>
            </a:r>
          </a:p>
          <a:p>
            <a:pPr>
              <a:spcBef>
                <a:spcPts val="0"/>
              </a:spcBef>
            </a:pPr>
            <a:endParaRPr lang="pt-BR" sz="2400" dirty="0" smtClean="0"/>
          </a:p>
          <a:p>
            <a:r>
              <a:rPr lang="pt-BR" dirty="0"/>
              <a:t>Integração de widget com serviços </a:t>
            </a:r>
            <a:r>
              <a:rPr lang="pt-BR" dirty="0" smtClean="0"/>
              <a:t>REST:</a:t>
            </a:r>
            <a:endParaRPr lang="pt-BR" dirty="0"/>
          </a:p>
        </p:txBody>
      </p:sp>
      <p:pic>
        <p:nvPicPr>
          <p:cNvPr id="9" name="Imagem 8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101" y="6858009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920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</a:t>
            </a:r>
            <a:r>
              <a:rPr lang="pt-BR" dirty="0" smtClean="0"/>
              <a:t>com </a:t>
            </a:r>
            <a:r>
              <a:rPr lang="pt-BR" dirty="0" err="1" smtClean="0"/>
              <a:t>datasets</a:t>
            </a:r>
            <a:r>
              <a:rPr lang="pt-BR" dirty="0" smtClean="0"/>
              <a:t> de formulários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ts val="3800"/>
              </a:lnSpc>
            </a:pPr>
            <a:r>
              <a:rPr lang="pt-BR" dirty="0" smtClean="0"/>
              <a:t>Os dados preenchidos pelos usuários em campos de formulários podem ser armazenados em </a:t>
            </a:r>
            <a:r>
              <a:rPr lang="pt-BR" dirty="0" err="1" smtClean="0"/>
              <a:t>datasets</a:t>
            </a:r>
            <a:r>
              <a:rPr lang="pt-BR" dirty="0" smtClean="0"/>
              <a:t> e posteriormente consultados em widgets, por exemplo</a:t>
            </a:r>
          </a:p>
          <a:p>
            <a:endParaRPr lang="pt-BR" dirty="0" smtClean="0"/>
          </a:p>
          <a:p>
            <a:pPr>
              <a:lnSpc>
                <a:spcPts val="3800"/>
              </a:lnSpc>
            </a:pPr>
            <a:r>
              <a:rPr lang="pt-BR" dirty="0" smtClean="0"/>
              <a:t>O fluig também dispõe de </a:t>
            </a:r>
            <a:r>
              <a:rPr lang="pt-BR" dirty="0" err="1" smtClean="0">
                <a:hlinkClick r:id="rId3"/>
              </a:rPr>
              <a:t>datasets</a:t>
            </a:r>
            <a:r>
              <a:rPr lang="pt-BR" dirty="0" smtClean="0">
                <a:hlinkClick r:id="rId3"/>
              </a:rPr>
              <a:t> internos</a:t>
            </a:r>
            <a:r>
              <a:rPr lang="pt-BR" dirty="0" smtClean="0"/>
              <a:t> que podem ser utilizados no desenvolvimento sobre a plataforma</a:t>
            </a:r>
          </a:p>
          <a:p>
            <a:endParaRPr lang="pt-BR" dirty="0"/>
          </a:p>
          <a:p>
            <a:pPr>
              <a:lnSpc>
                <a:spcPts val="3800"/>
              </a:lnSpc>
            </a:pPr>
            <a:r>
              <a:rPr lang="pt-BR" dirty="0" smtClean="0"/>
              <a:t>Integrando widget com formulários/</a:t>
            </a:r>
            <a:r>
              <a:rPr lang="pt-BR" dirty="0" err="1" smtClean="0"/>
              <a:t>datasets</a:t>
            </a:r>
            <a:r>
              <a:rPr lang="pt-BR" dirty="0" smtClean="0"/>
              <a:t> do fluig: </a:t>
            </a:r>
          </a:p>
          <a:p>
            <a:pPr>
              <a:lnSpc>
                <a:spcPts val="3800"/>
              </a:lnSpc>
            </a:pPr>
            <a:endParaRPr lang="pt-BR" dirty="0"/>
          </a:p>
          <a:p>
            <a:pPr>
              <a:lnSpc>
                <a:spcPts val="3800"/>
              </a:lnSpc>
            </a:pPr>
            <a:r>
              <a:rPr lang="pt-BR" dirty="0"/>
              <a:t>Exemplo de implementação </a:t>
            </a:r>
            <a:r>
              <a:rPr lang="pt-BR" dirty="0" err="1" smtClean="0"/>
              <a:t>Javascript</a:t>
            </a:r>
            <a:r>
              <a:rPr lang="pt-BR" dirty="0" smtClean="0"/>
              <a:t> no </a:t>
            </a:r>
            <a:r>
              <a:rPr lang="pt-BR" dirty="0">
                <a:hlinkClick r:id="rId4"/>
              </a:rPr>
              <a:t>widget </a:t>
            </a:r>
            <a:r>
              <a:rPr lang="pt-BR" dirty="0" smtClean="0">
                <a:hlinkClick r:id="rId4"/>
              </a:rPr>
              <a:t>Aniversariantes</a:t>
            </a:r>
            <a:endParaRPr lang="pt-BR" dirty="0"/>
          </a:p>
        </p:txBody>
      </p:sp>
      <p:pic>
        <p:nvPicPr>
          <p:cNvPr id="5" name="Imagem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176" y="6145693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847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componentes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6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5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Widget </a:t>
            </a:r>
            <a:r>
              <a:rPr lang="pt-BR" dirty="0" err="1" smtClean="0"/>
              <a:t>slideshow</a:t>
            </a:r>
            <a:r>
              <a:rPr lang="pt-BR" dirty="0" smtClean="0"/>
              <a:t> com </a:t>
            </a:r>
            <a:r>
              <a:rPr lang="pt-BR" dirty="0" err="1" smtClean="0"/>
              <a:t>instagram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5493966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Widget </a:t>
            </a:r>
            <a:r>
              <a:rPr lang="pt-BR" dirty="0" err="1" smtClean="0"/>
              <a:t>SlideShow</a:t>
            </a:r>
            <a:r>
              <a:rPr lang="pt-BR" dirty="0" smtClean="0"/>
              <a:t> com integração ao </a:t>
            </a:r>
            <a:r>
              <a:rPr lang="pt-BR" dirty="0" err="1" smtClean="0"/>
              <a:t>Instagram</a:t>
            </a:r>
            <a:r>
              <a:rPr lang="pt-BR" dirty="0" smtClean="0"/>
              <a:t>: </a:t>
            </a:r>
          </a:p>
          <a:p>
            <a:pPr>
              <a:lnSpc>
                <a:spcPct val="150000"/>
              </a:lnSpc>
            </a:pPr>
            <a:endParaRPr lang="pt-BR" dirty="0" smtClean="0"/>
          </a:p>
          <a:p>
            <a:pPr>
              <a:lnSpc>
                <a:spcPct val="150000"/>
              </a:lnSpc>
            </a:pPr>
            <a:r>
              <a:rPr lang="pt-BR" dirty="0" smtClean="0"/>
              <a:t>Exemplo de implementação no Kit Intranet:</a:t>
            </a:r>
            <a:endParaRPr lang="pt-BR" dirty="0"/>
          </a:p>
        </p:txBody>
      </p:sp>
      <p:pic>
        <p:nvPicPr>
          <p:cNvPr id="6" name="Imagem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38" y="4039253"/>
            <a:ext cx="475248" cy="468000"/>
          </a:xfrm>
          <a:prstGeom prst="rect">
            <a:avLst/>
          </a:prstGeom>
        </p:spPr>
      </p:pic>
      <p:pic>
        <p:nvPicPr>
          <p:cNvPr id="7" name="Imagem 6">
            <a:hlinkClick r:id="rId5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94" y="6127953"/>
            <a:ext cx="475248" cy="468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41" y="2840109"/>
            <a:ext cx="7612547" cy="490586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222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datatable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348974" y="2387600"/>
            <a:ext cx="7423067" cy="5197852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pt-BR" dirty="0" smtClean="0"/>
              <a:t>O </a:t>
            </a:r>
            <a:r>
              <a:rPr lang="pt-BR" dirty="0" err="1" smtClean="0"/>
              <a:t>Datatable</a:t>
            </a:r>
            <a:r>
              <a:rPr lang="pt-BR" dirty="0" smtClean="0"/>
              <a:t> auxilia na criação de tabelas com paginação e recurso de busca: </a:t>
            </a:r>
          </a:p>
          <a:p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Os dados da tabela podem ser obtidos por </a:t>
            </a:r>
            <a:r>
              <a:rPr lang="pt-BR" i="1" dirty="0" err="1" smtClean="0"/>
              <a:t>array</a:t>
            </a:r>
            <a:r>
              <a:rPr lang="pt-BR" dirty="0" smtClean="0"/>
              <a:t> de objetos ou via URL REST</a:t>
            </a:r>
          </a:p>
          <a:p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Exemplo de implementação no </a:t>
            </a:r>
            <a:r>
              <a:rPr lang="pt-BR" dirty="0" smtClean="0">
                <a:hlinkClick r:id="rId4"/>
              </a:rPr>
              <a:t>widget de Notícias</a:t>
            </a:r>
            <a:r>
              <a:rPr lang="pt-BR" dirty="0" smtClean="0"/>
              <a:t> do Kit Intranet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17" y="3034649"/>
            <a:ext cx="6633272" cy="390375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Imagem 7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47" y="3201802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60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privada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8024" y="7082725"/>
            <a:ext cx="14805025" cy="97415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Na criação de uma página, selecionar a opção </a:t>
            </a:r>
            <a:r>
              <a:rPr lang="pt-BR" b="1" dirty="0" err="1" smtClean="0"/>
              <a:t>Authenticated</a:t>
            </a:r>
            <a:r>
              <a:rPr lang="pt-BR" b="1" dirty="0" smtClean="0"/>
              <a:t> </a:t>
            </a:r>
            <a:r>
              <a:rPr lang="pt-BR" dirty="0" smtClean="0"/>
              <a:t>no campo Autorização determina que a página estará visível apenas para os usuários autenticados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71" y="2207020"/>
            <a:ext cx="11395309" cy="470597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9" name="Elipse 8"/>
          <p:cNvSpPr/>
          <p:nvPr/>
        </p:nvSpPr>
        <p:spPr>
          <a:xfrm>
            <a:off x="9469463" y="2603717"/>
            <a:ext cx="4060556" cy="1131377"/>
          </a:xfrm>
          <a:prstGeom prst="ellipse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99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Consumo de ws </a:t>
            </a:r>
            <a:r>
              <a:rPr lang="pt-BR" dirty="0" err="1" smtClean="0"/>
              <a:t>soap</a:t>
            </a:r>
            <a:r>
              <a:rPr lang="pt-BR" dirty="0" smtClean="0"/>
              <a:t> em widget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Consumo de um WS SOAP de um </a:t>
            </a:r>
            <a:r>
              <a:rPr lang="pt-BR" dirty="0" smtClean="0"/>
              <a:t>Widget: </a:t>
            </a:r>
          </a:p>
          <a:p>
            <a:pPr>
              <a:lnSpc>
                <a:spcPct val="150000"/>
              </a:lnSpc>
            </a:pPr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Exemplo de implementação SOAP no </a:t>
            </a:r>
            <a:r>
              <a:rPr lang="pt-BR" dirty="0"/>
              <a:t>Kit </a:t>
            </a:r>
            <a:r>
              <a:rPr lang="pt-BR" dirty="0" smtClean="0"/>
              <a:t>Intranet (integração RM)</a:t>
            </a:r>
          </a:p>
          <a:p>
            <a:pPr lvl="1">
              <a:lnSpc>
                <a:spcPct val="150000"/>
              </a:lnSpc>
            </a:pPr>
            <a:r>
              <a:rPr lang="pt-BR" sz="2800" dirty="0" smtClean="0"/>
              <a:t>Widget Aniversariantes</a:t>
            </a:r>
          </a:p>
          <a:p>
            <a:pPr lvl="1">
              <a:lnSpc>
                <a:spcPct val="150000"/>
              </a:lnSpc>
            </a:pPr>
            <a:r>
              <a:rPr lang="pt-BR" sz="2800" dirty="0" smtClean="0"/>
              <a:t>Widget Organograma</a:t>
            </a:r>
            <a:endParaRPr lang="pt-BR" sz="2800" dirty="0"/>
          </a:p>
        </p:txBody>
      </p:sp>
      <p:pic>
        <p:nvPicPr>
          <p:cNvPr id="7" name="Imagem 6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01" y="2723903"/>
            <a:ext cx="438690" cy="432000"/>
          </a:xfrm>
          <a:prstGeom prst="rect">
            <a:avLst/>
          </a:prstGeom>
        </p:spPr>
      </p:pic>
      <p:pic>
        <p:nvPicPr>
          <p:cNvPr id="8" name="Imagem 7">
            <a:hlinkClick r:id="rId5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03" y="4845543"/>
            <a:ext cx="438690" cy="432000"/>
          </a:xfrm>
          <a:prstGeom prst="rect">
            <a:avLst/>
          </a:prstGeom>
        </p:spPr>
      </p:pic>
      <p:pic>
        <p:nvPicPr>
          <p:cNvPr id="10" name="Imagem 9">
            <a:hlinkClick r:id="rId6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5558632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94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</p:spPr>
        <p:txBody>
          <a:bodyPr/>
          <a:lstStyle/>
          <a:p>
            <a:r>
              <a:rPr lang="pt-BR" dirty="0" smtClean="0"/>
              <a:t>Componente com chamada </a:t>
            </a:r>
            <a:r>
              <a:rPr lang="pt-BR" dirty="0" err="1" smtClean="0"/>
              <a:t>soap</a:t>
            </a:r>
            <a:r>
              <a:rPr lang="pt-BR" dirty="0" smtClean="0"/>
              <a:t> de </a:t>
            </a:r>
            <a:r>
              <a:rPr lang="pt-BR" dirty="0" err="1" smtClean="0"/>
              <a:t>erp</a:t>
            </a:r>
            <a:r>
              <a:rPr lang="pt-BR" dirty="0" smtClean="0"/>
              <a:t> (Protheus)</a:t>
            </a:r>
            <a:endParaRPr lang="pt-BR" dirty="0"/>
          </a:p>
        </p:txBody>
      </p:sp>
      <p:pic>
        <p:nvPicPr>
          <p:cNvPr id="9" name="Imagem 8" descr="widgetConsultaProtheu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30600" y="2844434"/>
            <a:ext cx="10298434" cy="32392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Retângulo 3"/>
          <p:cNvSpPr/>
          <p:nvPr/>
        </p:nvSpPr>
        <p:spPr>
          <a:xfrm>
            <a:off x="3549258" y="6278890"/>
            <a:ext cx="9861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Essa widget faz consulta a tabela SA2 do Microsiga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Protheus</a:t>
            </a:r>
            <a:endParaRPr lang="pt-BR" sz="2800" dirty="0">
              <a:solidFill>
                <a:srgbClr val="58595B"/>
              </a:solidFill>
              <a:latin typeface="Trebuchet MS"/>
              <a:ea typeface="+mn-ea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413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Chamada para serviços </a:t>
            </a:r>
            <a:r>
              <a:rPr lang="pt-BR" dirty="0" err="1" smtClean="0"/>
              <a:t>soap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730774" y="2256154"/>
            <a:ext cx="12110402" cy="570039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b="1" dirty="0" err="1" smtClean="0">
                <a:solidFill>
                  <a:schemeClr val="accent1"/>
                </a:solidFill>
              </a:rPr>
              <a:t>import</a:t>
            </a:r>
            <a:r>
              <a:rPr lang="pt-BR" sz="1800" dirty="0" smtClean="0">
                <a:solidFill>
                  <a:schemeClr val="accent1"/>
                </a:solidFill>
              </a:rPr>
              <a:t> </a:t>
            </a:r>
            <a:r>
              <a:rPr lang="pt-BR" sz="1800" dirty="0" err="1"/>
              <a:t>com.fluig.proxy.ws.colleague.ColleagueDtoArray</a:t>
            </a:r>
            <a:r>
              <a:rPr lang="pt-BR" sz="1800" dirty="0"/>
              <a:t>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b="1" dirty="0" err="1">
                <a:solidFill>
                  <a:schemeClr val="accent1"/>
                </a:solidFill>
              </a:rPr>
              <a:t>import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dirty="0" err="1"/>
              <a:t>com.fluig.proxy.ws.colleague.ColleagueService</a:t>
            </a:r>
            <a:r>
              <a:rPr lang="pt-BR" sz="1800" dirty="0"/>
              <a:t>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b="1" dirty="0" err="1">
                <a:solidFill>
                  <a:schemeClr val="accent1"/>
                </a:solidFill>
              </a:rPr>
              <a:t>import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dirty="0" err="1"/>
              <a:t>com.fluig.proxy.ws.colleague.ECMColleagueServiceService</a:t>
            </a:r>
            <a:r>
              <a:rPr lang="pt-BR" sz="1800" dirty="0"/>
              <a:t>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b="1" dirty="0" err="1">
                <a:solidFill>
                  <a:schemeClr val="accent1"/>
                </a:solidFill>
              </a:rPr>
              <a:t>public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b="1" dirty="0" err="1">
                <a:solidFill>
                  <a:schemeClr val="accent1"/>
                </a:solidFill>
              </a:rPr>
              <a:t>class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dirty="0" err="1"/>
              <a:t>ColleagueWSClient</a:t>
            </a:r>
            <a:r>
              <a:rPr lang="pt-BR" sz="1800" dirty="0"/>
              <a:t> {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     </a:t>
            </a:r>
            <a:r>
              <a:rPr lang="pt-BR" sz="1800" b="1" dirty="0" err="1">
                <a:solidFill>
                  <a:schemeClr val="accent1"/>
                </a:solidFill>
              </a:rPr>
              <a:t>protected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dirty="0" err="1"/>
              <a:t>ECMColleagueServiceService</a:t>
            </a:r>
            <a:r>
              <a:rPr lang="pt-BR" sz="1800" dirty="0"/>
              <a:t> </a:t>
            </a:r>
            <a:r>
              <a:rPr lang="pt-BR" sz="1800" dirty="0" err="1"/>
              <a:t>locator</a:t>
            </a:r>
            <a:r>
              <a:rPr lang="pt-BR" sz="1800" dirty="0"/>
              <a:t>; </a:t>
            </a:r>
            <a:r>
              <a:rPr lang="pt-BR" sz="1800" b="1" dirty="0" smtClean="0">
                <a:solidFill>
                  <a:schemeClr val="accent5"/>
                </a:solidFill>
              </a:rPr>
              <a:t>//criação </a:t>
            </a:r>
            <a:r>
              <a:rPr lang="pt-BR" sz="1800" b="1" dirty="0">
                <a:solidFill>
                  <a:schemeClr val="accent5"/>
                </a:solidFill>
              </a:rPr>
              <a:t>do objeto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     </a:t>
            </a:r>
            <a:r>
              <a:rPr lang="pt-BR" sz="1800" b="1" dirty="0" err="1">
                <a:solidFill>
                  <a:schemeClr val="accent1"/>
                </a:solidFill>
              </a:rPr>
              <a:t>protected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b="1" dirty="0" err="1">
                <a:solidFill>
                  <a:schemeClr val="accent1"/>
                </a:solidFill>
              </a:rPr>
              <a:t>static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dirty="0" err="1"/>
              <a:t>ColleagueService</a:t>
            </a:r>
            <a:r>
              <a:rPr lang="pt-BR" sz="1800" dirty="0"/>
              <a:t> </a:t>
            </a:r>
            <a:r>
              <a:rPr lang="pt-BR" sz="1800" i="1" dirty="0" err="1"/>
              <a:t>service</a:t>
            </a:r>
            <a:r>
              <a:rPr lang="pt-BR" sz="1800" dirty="0"/>
              <a:t>; </a:t>
            </a:r>
            <a:r>
              <a:rPr lang="pt-BR" sz="1800" b="1" dirty="0" smtClean="0">
                <a:solidFill>
                  <a:schemeClr val="accent5"/>
                </a:solidFill>
              </a:rPr>
              <a:t>//criação </a:t>
            </a:r>
            <a:r>
              <a:rPr lang="pt-BR" sz="1800" b="1" dirty="0">
                <a:solidFill>
                  <a:schemeClr val="accent5"/>
                </a:solidFill>
              </a:rPr>
              <a:t>do objeto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 smtClean="0"/>
              <a:t>      @</a:t>
            </a:r>
            <a:r>
              <a:rPr lang="pt-BR" sz="1800" dirty="0" err="1" smtClean="0"/>
              <a:t>SuppressWarnings</a:t>
            </a:r>
            <a:r>
              <a:rPr lang="pt-BR" sz="1800" dirty="0" smtClean="0"/>
              <a:t>("</a:t>
            </a:r>
            <a:r>
              <a:rPr lang="pt-BR" sz="1800" dirty="0" err="1" smtClean="0"/>
              <a:t>static-access</a:t>
            </a:r>
            <a:r>
              <a:rPr lang="pt-BR" sz="1800" dirty="0" smtClean="0"/>
              <a:t>")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 smtClean="0"/>
              <a:t>      </a:t>
            </a:r>
            <a:r>
              <a:rPr lang="pt-BR" sz="1800" b="1" dirty="0" err="1" smtClean="0">
                <a:solidFill>
                  <a:schemeClr val="accent1"/>
                </a:solidFill>
              </a:rPr>
              <a:t>public</a:t>
            </a:r>
            <a:r>
              <a:rPr lang="pt-BR" sz="1800" dirty="0" smtClean="0">
                <a:solidFill>
                  <a:schemeClr val="accent1"/>
                </a:solidFill>
              </a:rPr>
              <a:t> </a:t>
            </a:r>
            <a:r>
              <a:rPr lang="pt-BR" sz="1800" dirty="0" err="1" smtClean="0"/>
              <a:t>ColleagueWSClient</a:t>
            </a:r>
            <a:r>
              <a:rPr lang="pt-BR" sz="1800" dirty="0" smtClean="0"/>
              <a:t>() {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           </a:t>
            </a:r>
            <a:r>
              <a:rPr lang="pt-BR" sz="1800" b="1" dirty="0" err="1">
                <a:solidFill>
                  <a:schemeClr val="accent1"/>
                </a:solidFill>
              </a:rPr>
              <a:t>this</a:t>
            </a:r>
            <a:r>
              <a:rPr lang="pt-BR" sz="1800" dirty="0" err="1"/>
              <a:t>.locator</a:t>
            </a:r>
            <a:r>
              <a:rPr lang="pt-BR" sz="1800" dirty="0"/>
              <a:t> = </a:t>
            </a:r>
            <a:r>
              <a:rPr lang="pt-BR" sz="1800" b="1" dirty="0"/>
              <a:t>new</a:t>
            </a:r>
            <a:r>
              <a:rPr lang="pt-BR" sz="1800" dirty="0"/>
              <a:t> </a:t>
            </a:r>
            <a:r>
              <a:rPr lang="pt-BR" sz="1800" dirty="0" err="1"/>
              <a:t>ECMColleagueServiceService</a:t>
            </a:r>
            <a:r>
              <a:rPr lang="pt-BR" sz="1800" dirty="0"/>
              <a:t>();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           </a:t>
            </a:r>
            <a:r>
              <a:rPr lang="pt-BR" sz="1800" b="1" dirty="0" err="1">
                <a:solidFill>
                  <a:schemeClr val="accent1"/>
                </a:solidFill>
              </a:rPr>
              <a:t>this</a:t>
            </a:r>
            <a:r>
              <a:rPr lang="pt-BR" sz="1800" dirty="0" err="1"/>
              <a:t>.</a:t>
            </a:r>
            <a:r>
              <a:rPr lang="pt-BR" sz="1800" i="1" dirty="0" err="1"/>
              <a:t>service</a:t>
            </a:r>
            <a:r>
              <a:rPr lang="pt-BR" sz="1800" dirty="0"/>
              <a:t> = </a:t>
            </a:r>
            <a:r>
              <a:rPr lang="pt-BR" sz="1800" dirty="0" err="1"/>
              <a:t>locator.getColleagueServicePort</a:t>
            </a:r>
            <a:r>
              <a:rPr lang="pt-BR" sz="1800" dirty="0"/>
              <a:t>();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     </a:t>
            </a:r>
            <a:r>
              <a:rPr lang="pt-BR" sz="1800" dirty="0" smtClean="0"/>
              <a:t>}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92764" y="2256154"/>
            <a:ext cx="7077424" cy="5527675"/>
          </a:xfrm>
          <a:prstGeom prst="rect">
            <a:avLst/>
          </a:prstGeom>
        </p:spPr>
        <p:txBody>
          <a:bodyPr vert="horz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   </a:t>
            </a:r>
            <a:r>
              <a:rPr lang="pt-BR" sz="1800" b="1" dirty="0" err="1">
                <a:solidFill>
                  <a:schemeClr val="accent1"/>
                </a:solidFill>
              </a:rPr>
              <a:t>public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dirty="0" err="1"/>
              <a:t>String</a:t>
            </a:r>
            <a:r>
              <a:rPr lang="pt-BR" sz="1800" dirty="0"/>
              <a:t> </a:t>
            </a:r>
            <a:r>
              <a:rPr lang="pt-BR" sz="1800" dirty="0" err="1"/>
              <a:t>setCreateColleague</a:t>
            </a:r>
            <a:r>
              <a:rPr lang="pt-BR" sz="1800" dirty="0"/>
              <a:t>(</a:t>
            </a:r>
            <a:r>
              <a:rPr lang="pt-BR" sz="1800" dirty="0" err="1"/>
              <a:t>String</a:t>
            </a:r>
            <a:r>
              <a:rPr lang="pt-BR" sz="1800" dirty="0"/>
              <a:t> </a:t>
            </a:r>
            <a:r>
              <a:rPr lang="pt-BR" sz="1800" dirty="0" err="1"/>
              <a:t>username</a:t>
            </a:r>
            <a:r>
              <a:rPr lang="pt-BR" sz="1800" dirty="0"/>
              <a:t>, </a:t>
            </a:r>
            <a:r>
              <a:rPr lang="pt-BR" sz="1800" dirty="0" err="1"/>
              <a:t>String</a:t>
            </a:r>
            <a:r>
              <a:rPr lang="pt-BR" sz="1800" dirty="0"/>
              <a:t> </a:t>
            </a:r>
            <a:r>
              <a:rPr lang="pt-BR" sz="1800" dirty="0" err="1" smtClean="0"/>
              <a:t>password</a:t>
            </a:r>
            <a:r>
              <a:rPr lang="pt-BR" sz="1800" dirty="0" smtClean="0"/>
              <a:t>, </a:t>
            </a:r>
            <a:r>
              <a:rPr lang="pt-BR" sz="1800" b="1" dirty="0" err="1" smtClean="0"/>
              <a:t>int</a:t>
            </a:r>
            <a:r>
              <a:rPr lang="pt-BR" sz="1800" dirty="0" smtClean="0"/>
              <a:t> </a:t>
            </a:r>
            <a:r>
              <a:rPr lang="pt-BR" sz="1800" dirty="0" err="1"/>
              <a:t>companyId</a:t>
            </a:r>
            <a:r>
              <a:rPr lang="pt-BR" sz="1800" dirty="0"/>
              <a:t>, </a:t>
            </a:r>
            <a:r>
              <a:rPr lang="pt-BR" sz="1800" dirty="0" err="1"/>
              <a:t>ColleagueDtoArray</a:t>
            </a:r>
            <a:r>
              <a:rPr lang="pt-BR" sz="1800" dirty="0"/>
              <a:t> </a:t>
            </a:r>
            <a:r>
              <a:rPr lang="pt-BR" sz="1800" dirty="0" err="1"/>
              <a:t>colleagues</a:t>
            </a:r>
            <a:r>
              <a:rPr lang="pt-BR" sz="1800" dirty="0"/>
              <a:t>) </a:t>
            </a:r>
            <a:r>
              <a:rPr lang="pt-BR" sz="1800" b="1" dirty="0" err="1">
                <a:solidFill>
                  <a:schemeClr val="accent1"/>
                </a:solidFill>
              </a:rPr>
              <a:t>throws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dirty="0" err="1"/>
              <a:t>Exception</a:t>
            </a:r>
            <a:r>
              <a:rPr lang="pt-BR" sz="1800" dirty="0"/>
              <a:t> {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           </a:t>
            </a:r>
            <a:r>
              <a:rPr lang="pt-BR" sz="1800" b="1" dirty="0" err="1">
                <a:solidFill>
                  <a:schemeClr val="accent1"/>
                </a:solidFill>
              </a:rPr>
              <a:t>return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i="1" dirty="0" err="1"/>
              <a:t>service</a:t>
            </a:r>
            <a:r>
              <a:rPr lang="pt-BR" sz="1800" dirty="0" err="1"/>
              <a:t>.createColleague</a:t>
            </a:r>
            <a:r>
              <a:rPr lang="pt-BR" sz="1800" dirty="0"/>
              <a:t>(</a:t>
            </a:r>
            <a:r>
              <a:rPr lang="pt-BR" sz="1800" dirty="0" err="1"/>
              <a:t>username</a:t>
            </a:r>
            <a:r>
              <a:rPr lang="pt-BR" sz="1800" dirty="0"/>
              <a:t>, </a:t>
            </a:r>
            <a:r>
              <a:rPr lang="pt-BR" sz="1800" dirty="0" err="1"/>
              <a:t>password</a:t>
            </a:r>
            <a:r>
              <a:rPr lang="pt-BR" sz="1800" dirty="0"/>
              <a:t>, </a:t>
            </a:r>
            <a:r>
              <a:rPr lang="pt-BR" sz="1800" dirty="0" smtClean="0"/>
              <a:t>					</a:t>
            </a:r>
            <a:r>
              <a:rPr lang="pt-BR" sz="1800" dirty="0" err="1" smtClean="0"/>
              <a:t>companyId</a:t>
            </a:r>
            <a:r>
              <a:rPr lang="pt-BR" sz="1800" dirty="0" smtClean="0"/>
              <a:t>, </a:t>
            </a:r>
            <a:r>
              <a:rPr lang="pt-BR" sz="1800" dirty="0" err="1"/>
              <a:t>colleagues</a:t>
            </a:r>
            <a:r>
              <a:rPr lang="pt-BR" sz="18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     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     </a:t>
            </a:r>
            <a:r>
              <a:rPr lang="pt-BR" sz="1800" b="1" dirty="0" err="1">
                <a:solidFill>
                  <a:schemeClr val="accent1"/>
                </a:solidFill>
              </a:rPr>
              <a:t>public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dirty="0" err="1"/>
              <a:t>String</a:t>
            </a:r>
            <a:r>
              <a:rPr lang="pt-BR" sz="1800" dirty="0"/>
              <a:t> </a:t>
            </a:r>
            <a:r>
              <a:rPr lang="pt-BR" sz="1800" dirty="0" err="1"/>
              <a:t>getRemoveColleague</a:t>
            </a:r>
            <a:r>
              <a:rPr lang="pt-BR" sz="1800" dirty="0"/>
              <a:t>(</a:t>
            </a:r>
            <a:r>
              <a:rPr lang="pt-BR" sz="1800" dirty="0" err="1"/>
              <a:t>String</a:t>
            </a:r>
            <a:r>
              <a:rPr lang="pt-BR" sz="1800" dirty="0"/>
              <a:t> </a:t>
            </a:r>
            <a:r>
              <a:rPr lang="pt-BR" sz="1800" dirty="0" err="1"/>
              <a:t>username</a:t>
            </a:r>
            <a:r>
              <a:rPr lang="pt-BR" sz="1800" dirty="0"/>
              <a:t>, </a:t>
            </a:r>
            <a:r>
              <a:rPr lang="pt-BR" sz="1800" dirty="0" err="1" smtClean="0"/>
              <a:t>String</a:t>
            </a:r>
            <a:r>
              <a:rPr lang="pt-BR" sz="1800" dirty="0"/>
              <a:t> </a:t>
            </a:r>
            <a:r>
              <a:rPr lang="pt-BR" sz="1800" dirty="0" err="1" smtClean="0"/>
              <a:t>password</a:t>
            </a:r>
            <a:r>
              <a:rPr lang="pt-BR" sz="1800" dirty="0" smtClean="0"/>
              <a:t>, </a:t>
            </a:r>
            <a:r>
              <a:rPr lang="pt-BR" sz="1800" b="1" dirty="0" err="1"/>
              <a:t>int</a:t>
            </a:r>
            <a:r>
              <a:rPr lang="pt-BR" sz="1800" dirty="0"/>
              <a:t> </a:t>
            </a:r>
            <a:r>
              <a:rPr lang="pt-BR" sz="1800" dirty="0" err="1"/>
              <a:t>companyId</a:t>
            </a:r>
            <a:r>
              <a:rPr lang="pt-BR" sz="1800" dirty="0"/>
              <a:t>, </a:t>
            </a:r>
            <a:r>
              <a:rPr lang="pt-BR" sz="1800" dirty="0" err="1"/>
              <a:t>String</a:t>
            </a:r>
            <a:r>
              <a:rPr lang="pt-BR" sz="1800" dirty="0"/>
              <a:t> </a:t>
            </a:r>
            <a:r>
              <a:rPr lang="pt-BR" sz="1800" dirty="0" err="1"/>
              <a:t>colleagueId</a:t>
            </a:r>
            <a:r>
              <a:rPr lang="pt-BR" sz="1800" dirty="0"/>
              <a:t>) </a:t>
            </a:r>
            <a:r>
              <a:rPr lang="pt-BR" sz="1800" b="1" dirty="0" err="1">
                <a:solidFill>
                  <a:schemeClr val="accent1"/>
                </a:solidFill>
              </a:rPr>
              <a:t>throws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dirty="0" err="1"/>
              <a:t>Exception</a:t>
            </a:r>
            <a:r>
              <a:rPr lang="pt-BR" sz="1800" dirty="0"/>
              <a:t> {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           </a:t>
            </a:r>
            <a:r>
              <a:rPr lang="pt-BR" sz="1800" b="1" dirty="0" err="1">
                <a:solidFill>
                  <a:schemeClr val="accent1"/>
                </a:solidFill>
              </a:rPr>
              <a:t>return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i="1" dirty="0" err="1"/>
              <a:t>service</a:t>
            </a:r>
            <a:r>
              <a:rPr lang="pt-BR" sz="1800" dirty="0" err="1"/>
              <a:t>.removeColleague</a:t>
            </a:r>
            <a:r>
              <a:rPr lang="pt-BR" sz="1800" dirty="0"/>
              <a:t>(</a:t>
            </a:r>
            <a:r>
              <a:rPr lang="pt-BR" sz="1800" dirty="0" err="1"/>
              <a:t>username</a:t>
            </a:r>
            <a:r>
              <a:rPr lang="pt-BR" sz="1800" dirty="0"/>
              <a:t>, </a:t>
            </a:r>
            <a:r>
              <a:rPr lang="pt-BR" sz="1800" dirty="0" err="1"/>
              <a:t>password</a:t>
            </a:r>
            <a:r>
              <a:rPr lang="pt-BR" sz="1800" dirty="0"/>
              <a:t>, </a:t>
            </a:r>
            <a:r>
              <a:rPr lang="pt-BR" sz="1800" dirty="0" err="1"/>
              <a:t>companyId</a:t>
            </a:r>
            <a:r>
              <a:rPr lang="pt-BR" sz="1800" dirty="0" smtClean="0"/>
              <a:t>, </a:t>
            </a:r>
            <a:r>
              <a:rPr lang="pt-BR" sz="1800" dirty="0" err="1"/>
              <a:t>colleagueId</a:t>
            </a:r>
            <a:r>
              <a:rPr lang="pt-BR" sz="18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      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396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 com chamada </a:t>
            </a:r>
            <a:r>
              <a:rPr lang="pt-BR" dirty="0" err="1"/>
              <a:t>soap</a:t>
            </a:r>
            <a:r>
              <a:rPr lang="pt-BR" dirty="0"/>
              <a:t> de </a:t>
            </a:r>
            <a:r>
              <a:rPr lang="pt-BR" dirty="0" err="1"/>
              <a:t>erp</a:t>
            </a:r>
            <a:r>
              <a:rPr lang="pt-BR" dirty="0"/>
              <a:t> (Protheus)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946012" y="2083435"/>
            <a:ext cx="6875462" cy="5873116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@Path("/execute")</a:t>
            </a: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1"/>
                </a:solidFill>
              </a:rPr>
              <a:t>public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b="1" dirty="0">
                <a:solidFill>
                  <a:schemeClr val="accent1"/>
                </a:solidFill>
              </a:rPr>
              <a:t>class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/>
              <a:t>ProtheusRest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1"/>
                </a:solidFill>
              </a:rPr>
              <a:t>extends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/>
              <a:t>WCMRest</a:t>
            </a:r>
            <a:r>
              <a:rPr lang="en-US" sz="1800" dirty="0"/>
              <a:t> {</a:t>
            </a: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  </a:t>
            </a:r>
            <a:r>
              <a:rPr lang="en-US" sz="1800" b="1" dirty="0">
                <a:solidFill>
                  <a:schemeClr val="accent1"/>
                </a:solidFill>
              </a:rPr>
              <a:t>private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b="1" dirty="0">
                <a:solidFill>
                  <a:schemeClr val="accent1"/>
                </a:solidFill>
              </a:rPr>
              <a:t>static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Logger log = </a:t>
            </a:r>
            <a:r>
              <a:rPr lang="en-US" sz="1800" dirty="0" err="1"/>
              <a:t>LoggerFactory.getLogger</a:t>
            </a:r>
            <a:r>
              <a:rPr lang="en-US" sz="1800" dirty="0"/>
              <a:t>(</a:t>
            </a:r>
            <a:r>
              <a:rPr lang="en-US" sz="1800" dirty="0" err="1"/>
              <a:t>ProtheusRest.</a:t>
            </a:r>
            <a:r>
              <a:rPr lang="en-US" sz="1800" b="1" dirty="0" err="1">
                <a:solidFill>
                  <a:schemeClr val="accent1"/>
                </a:solidFill>
              </a:rPr>
              <a:t>class</a:t>
            </a:r>
            <a:r>
              <a:rPr lang="en-US" sz="1800" dirty="0"/>
              <a:t>);</a:t>
            </a: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 </a:t>
            </a: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  </a:t>
            </a:r>
            <a:r>
              <a:rPr lang="en-US" sz="1800" dirty="0">
                <a:solidFill>
                  <a:schemeClr val="tx1"/>
                </a:solidFill>
              </a:rPr>
              <a:t>@POST</a:t>
            </a:r>
            <a:endParaRPr lang="pt-BR" sz="18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  @Produces(</a:t>
            </a:r>
            <a:r>
              <a:rPr lang="en-US" sz="1800" dirty="0" err="1"/>
              <a:t>MediaType.APPLICATION_JSON</a:t>
            </a:r>
            <a:r>
              <a:rPr lang="en-US" sz="1800" dirty="0"/>
              <a:t>)</a:t>
            </a: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  @Consumes(</a:t>
            </a:r>
            <a:r>
              <a:rPr lang="en-US" sz="1800" dirty="0" err="1"/>
              <a:t>MediaType.APPLICATION_JSON</a:t>
            </a:r>
            <a:r>
              <a:rPr lang="en-US" sz="1800" dirty="0"/>
              <a:t>)</a:t>
            </a: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  @Path("/query")</a:t>
            </a: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  </a:t>
            </a:r>
            <a:r>
              <a:rPr lang="pt-BR" sz="1800" dirty="0"/>
              <a:t>@</a:t>
            </a:r>
            <a:r>
              <a:rPr lang="pt-BR" sz="1800" dirty="0" err="1"/>
              <a:t>TransactionAttribute</a:t>
            </a:r>
            <a:r>
              <a:rPr lang="pt-BR" sz="1800" dirty="0"/>
              <a:t>(</a:t>
            </a:r>
            <a:r>
              <a:rPr lang="pt-BR" sz="1700" dirty="0" err="1"/>
              <a:t>TransactionAttributeType.NOT_SUPPORTED</a:t>
            </a:r>
            <a:r>
              <a:rPr lang="pt-BR" sz="1800" dirty="0"/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  </a:t>
            </a:r>
            <a:r>
              <a:rPr lang="pt-BR" sz="1800" b="1" dirty="0" err="1">
                <a:solidFill>
                  <a:schemeClr val="accent1"/>
                </a:solidFill>
              </a:rPr>
              <a:t>public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dirty="0"/>
              <a:t>Response </a:t>
            </a:r>
            <a:r>
              <a:rPr lang="pt-BR" sz="1800" dirty="0" err="1"/>
              <a:t>realizarConsulta</a:t>
            </a:r>
            <a:r>
              <a:rPr lang="pt-BR" sz="1800" dirty="0"/>
              <a:t>(</a:t>
            </a:r>
            <a:r>
              <a:rPr lang="pt-BR" sz="1800" dirty="0" err="1"/>
              <a:t>ParamsVO</a:t>
            </a:r>
            <a:r>
              <a:rPr lang="pt-BR" sz="1800" dirty="0"/>
              <a:t> </a:t>
            </a:r>
            <a:r>
              <a:rPr lang="pt-BR" sz="1800" dirty="0" err="1"/>
              <a:t>pars</a:t>
            </a:r>
            <a:r>
              <a:rPr lang="pt-BR" sz="1800" dirty="0"/>
              <a:t>) </a:t>
            </a:r>
            <a:r>
              <a:rPr lang="pt-BR" sz="1800" dirty="0" smtClean="0"/>
              <a:t>{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	 </a:t>
            </a: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sz="1800" dirty="0"/>
          </a:p>
          <a:p>
            <a:endParaRPr lang="pt-BR" sz="1800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867970" y="2083434"/>
            <a:ext cx="8017793" cy="5873115"/>
          </a:xfrm>
          <a:prstGeom prst="rect">
            <a:avLst/>
          </a:prstGeom>
        </p:spPr>
        <p:txBody>
          <a:bodyPr vert="horz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b="1" dirty="0" err="1">
                <a:solidFill>
                  <a:schemeClr val="accent1"/>
                </a:solidFill>
              </a:rPr>
              <a:t>try</a:t>
            </a:r>
            <a:r>
              <a:rPr lang="pt-BR" sz="1800" dirty="0">
                <a:solidFill>
                  <a:schemeClr val="accent1"/>
                </a:solidFill>
              </a:rPr>
              <a:t> </a:t>
            </a:r>
            <a:r>
              <a:rPr lang="pt-BR" sz="1800" dirty="0"/>
              <a:t>{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	</a:t>
            </a:r>
            <a:r>
              <a:rPr lang="pt-BR" sz="1800" dirty="0" err="1"/>
              <a:t>TABLEVIEWtableView</a:t>
            </a:r>
            <a:r>
              <a:rPr lang="pt-BR" sz="1800" dirty="0"/>
              <a:t> = </a:t>
            </a:r>
            <a:r>
              <a:rPr lang="pt-BR" sz="1800" dirty="0" err="1"/>
              <a:t>executarConsulta</a:t>
            </a:r>
            <a:r>
              <a:rPr lang="pt-BR" sz="1800" dirty="0"/>
              <a:t>(</a:t>
            </a:r>
            <a:r>
              <a:rPr lang="pt-BR" sz="1800" dirty="0" err="1"/>
              <a:t>pars.tabela,pars.codigo,pars.descricao</a:t>
            </a:r>
            <a:r>
              <a:rPr lang="pt-BR" sz="1800" dirty="0" smtClean="0"/>
              <a:t>);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/>
              <a:t>	ARRAYOFFIELDVIEW </a:t>
            </a:r>
            <a:r>
              <a:rPr lang="en-US" sz="1800" dirty="0" err="1"/>
              <a:t>arrayOfFieldView</a:t>
            </a:r>
            <a:r>
              <a:rPr lang="en-US" sz="1800" dirty="0"/>
              <a:t> = </a:t>
            </a:r>
            <a:r>
              <a:rPr lang="en-US" sz="1800" dirty="0" err="1"/>
              <a:t>tableView.getTABLEDATA</a:t>
            </a:r>
            <a:r>
              <a:rPr lang="en-US" sz="1800" dirty="0"/>
              <a:t>();</a:t>
            </a: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err="1"/>
              <a:t>JSONArray</a:t>
            </a:r>
            <a:r>
              <a:rPr lang="en-US" sz="1800" dirty="0"/>
              <a:t> </a:t>
            </a:r>
            <a:r>
              <a:rPr lang="en-US" sz="1800" dirty="0" err="1"/>
              <a:t>arr</a:t>
            </a:r>
            <a:r>
              <a:rPr lang="en-US" sz="1800" dirty="0"/>
              <a:t> = </a:t>
            </a:r>
            <a:r>
              <a:rPr lang="en-US" sz="1800" b="1" dirty="0"/>
              <a:t>new</a:t>
            </a:r>
            <a:r>
              <a:rPr lang="en-US" sz="1800" dirty="0"/>
              <a:t> </a:t>
            </a:r>
            <a:r>
              <a:rPr lang="en-US" sz="1800" dirty="0" err="1"/>
              <a:t>JSONArray</a:t>
            </a:r>
            <a:r>
              <a:rPr lang="en-US" sz="1800" dirty="0"/>
              <a:t>();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	ARRAYOFFIELDSTRUCT </a:t>
            </a:r>
            <a:r>
              <a:rPr lang="en-US" sz="1800" dirty="0" err="1"/>
              <a:t>arrayOfFieldStruct</a:t>
            </a:r>
            <a:r>
              <a:rPr lang="en-US" sz="1800" dirty="0"/>
              <a:t> = </a:t>
            </a:r>
            <a:r>
              <a:rPr lang="en-US" sz="1800" dirty="0" err="1"/>
              <a:t>tableView.getTABLESTRUCT</a:t>
            </a:r>
            <a:r>
              <a:rPr lang="en-US" sz="1800" dirty="0"/>
              <a:t>();</a:t>
            </a:r>
            <a:endParaRPr lang="pt-BR" sz="18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b="1" dirty="0" smtClean="0">
              <a:solidFill>
                <a:schemeClr val="accent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	for</a:t>
            </a:r>
            <a:r>
              <a:rPr lang="en-US" sz="1800" b="1" dirty="0" smtClean="0"/>
              <a:t> </a:t>
            </a:r>
            <a:r>
              <a:rPr lang="en-US" sz="1800" dirty="0" smtClean="0"/>
              <a:t>(</a:t>
            </a:r>
            <a:r>
              <a:rPr lang="en-US" sz="1800" b="1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= 0; </a:t>
            </a:r>
            <a:r>
              <a:rPr lang="en-US" sz="1800" dirty="0" err="1"/>
              <a:t>i</a:t>
            </a:r>
            <a:r>
              <a:rPr lang="en-US" sz="1800" dirty="0"/>
              <a:t> &lt; </a:t>
            </a:r>
            <a:r>
              <a:rPr lang="en-US" sz="1800" dirty="0" err="1"/>
              <a:t>arrayOfFieldView.getFIELDVIEW</a:t>
            </a:r>
            <a:r>
              <a:rPr lang="en-US" sz="1800" dirty="0"/>
              <a:t>().length; </a:t>
            </a:r>
            <a:r>
              <a:rPr lang="en-US" sz="1800" dirty="0" err="1"/>
              <a:t>i</a:t>
            </a:r>
            <a:r>
              <a:rPr lang="en-US" sz="1800" dirty="0" smtClean="0"/>
              <a:t>++) {</a:t>
            </a:r>
            <a:endParaRPr lang="pt-BR" sz="18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/>
              <a:t>	</a:t>
            </a:r>
            <a:r>
              <a:rPr lang="pt-BR" sz="1800" dirty="0" smtClean="0"/>
              <a:t>	</a:t>
            </a:r>
            <a:r>
              <a:rPr lang="en-US" sz="1800" dirty="0" smtClean="0"/>
              <a:t>FIELDVIEW </a:t>
            </a:r>
            <a:r>
              <a:rPr lang="en-US" sz="1800" dirty="0" err="1"/>
              <a:t>fieldView</a:t>
            </a:r>
            <a:r>
              <a:rPr lang="en-US" sz="1800" dirty="0"/>
              <a:t> = </a:t>
            </a:r>
            <a:r>
              <a:rPr lang="en-US" sz="1800" dirty="0" err="1"/>
              <a:t>arrayOfFieldView.getFIELDVIEW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 smtClean="0"/>
              <a:t>);</a:t>
            </a:r>
            <a:endParaRPr lang="pt-BR" sz="18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dirty="0" smtClean="0"/>
              <a:t>	</a:t>
            </a:r>
            <a:r>
              <a:rPr lang="pt-BR" sz="1800" dirty="0"/>
              <a:t>	</a:t>
            </a:r>
            <a:r>
              <a:rPr lang="en-US" sz="1800" dirty="0" err="1" smtClean="0"/>
              <a:t>JSONObject</a:t>
            </a:r>
            <a:r>
              <a:rPr lang="en-US" sz="1800" dirty="0" smtClean="0"/>
              <a:t> </a:t>
            </a:r>
            <a:r>
              <a:rPr lang="en-US" sz="1800" dirty="0"/>
              <a:t>o = </a:t>
            </a:r>
            <a:r>
              <a:rPr lang="en-US" sz="1800" b="1" dirty="0"/>
              <a:t>new</a:t>
            </a:r>
            <a:r>
              <a:rPr lang="en-US" sz="1800" dirty="0"/>
              <a:t> </a:t>
            </a:r>
            <a:r>
              <a:rPr lang="en-US" sz="1800" dirty="0" err="1"/>
              <a:t>JSONObject</a:t>
            </a:r>
            <a:r>
              <a:rPr lang="en-US" sz="1800" dirty="0" smtClean="0"/>
              <a:t>();</a:t>
            </a:r>
            <a:endParaRPr lang="pt-BR" sz="1800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b="1" dirty="0" smtClean="0">
                <a:solidFill>
                  <a:schemeClr val="accent1"/>
                </a:solidFill>
              </a:rPr>
              <a:t>	</a:t>
            </a:r>
            <a:r>
              <a:rPr lang="pt-BR" sz="1800" b="1" dirty="0">
                <a:solidFill>
                  <a:schemeClr val="accent1"/>
                </a:solidFill>
              </a:rPr>
              <a:t>	</a:t>
            </a:r>
            <a:r>
              <a:rPr lang="en-US" sz="1800" b="1" dirty="0" smtClean="0">
                <a:solidFill>
                  <a:schemeClr val="accent1"/>
                </a:solidFill>
              </a:rPr>
              <a:t>for</a:t>
            </a:r>
            <a:r>
              <a:rPr lang="en-US" sz="1800" b="1" dirty="0" smtClean="0"/>
              <a:t> </a:t>
            </a:r>
            <a:r>
              <a:rPr lang="en-US" sz="1800" dirty="0" smtClean="0"/>
              <a:t>(</a:t>
            </a:r>
            <a:r>
              <a:rPr lang="en-US" sz="1800" b="1" dirty="0" err="1"/>
              <a:t>int</a:t>
            </a:r>
            <a:r>
              <a:rPr lang="en-US" sz="1800" dirty="0"/>
              <a:t> i2 = 0; i2 &lt; </a:t>
            </a:r>
            <a:r>
              <a:rPr lang="en-US" sz="1800" dirty="0" err="1"/>
              <a:t>arrayOfFieldStruct.getFIELDSTRUCT</a:t>
            </a:r>
            <a:r>
              <a:rPr lang="en-US" sz="1800" dirty="0"/>
              <a:t>().length; i2</a:t>
            </a:r>
            <a:r>
              <a:rPr lang="en-US" sz="1800" dirty="0" smtClean="0"/>
              <a:t>++) {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/>
              <a:t>	</a:t>
            </a:r>
            <a:r>
              <a:rPr lang="en-US" sz="1800" dirty="0"/>
              <a:t>	</a:t>
            </a:r>
            <a:r>
              <a:rPr lang="en-US" sz="1800" dirty="0" smtClean="0"/>
              <a:t>FIELDSTRUCT </a:t>
            </a:r>
            <a:r>
              <a:rPr lang="en-US" sz="1800" dirty="0" err="1"/>
              <a:t>fieldStruct</a:t>
            </a:r>
            <a:r>
              <a:rPr lang="en-US" sz="1800" dirty="0"/>
              <a:t> = </a:t>
            </a:r>
            <a:r>
              <a:rPr lang="en-US" sz="1800" dirty="0" err="1"/>
              <a:t>arrayOfFieldStruct.getFIELDSTRUCT</a:t>
            </a:r>
            <a:r>
              <a:rPr lang="en-US" sz="1800" dirty="0"/>
              <a:t>(i2</a:t>
            </a:r>
            <a:r>
              <a:rPr lang="en-US" sz="1800" dirty="0" smtClean="0"/>
              <a:t>);</a:t>
            </a:r>
            <a:endParaRPr lang="pt-BR" sz="1800" dirty="0" smtClean="0"/>
          </a:p>
          <a:p>
            <a:pPr marL="0" indent="0" fontAlgn="auto">
              <a:spcAft>
                <a:spcPts val="0"/>
              </a:spcAft>
              <a:buNone/>
            </a:pPr>
            <a:endParaRPr lang="pt-BR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830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42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Suporte a páginas e widgets mobile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8164841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Deve ser adicionada a propriedade </a:t>
            </a:r>
            <a:r>
              <a:rPr lang="pt-BR" b="1" dirty="0" err="1"/>
              <a:t>application.mobileapp</a:t>
            </a:r>
            <a:r>
              <a:rPr lang="pt-BR" dirty="0"/>
              <a:t> no </a:t>
            </a:r>
            <a:r>
              <a:rPr lang="pt-BR" dirty="0" smtClean="0"/>
              <a:t>arquivo application.info </a:t>
            </a:r>
            <a:r>
              <a:rPr lang="pt-BR" dirty="0"/>
              <a:t>com o valor </a:t>
            </a:r>
            <a:r>
              <a:rPr lang="pt-BR" i="1" dirty="0" err="1" smtClean="0"/>
              <a:t>true</a:t>
            </a:r>
            <a:endParaRPr lang="pt-BR" i="1" dirty="0" smtClean="0"/>
          </a:p>
          <a:p>
            <a:pPr>
              <a:lnSpc>
                <a:spcPct val="150000"/>
              </a:lnSpc>
            </a:pPr>
            <a:endParaRPr lang="pt-BR" i="1" dirty="0"/>
          </a:p>
          <a:p>
            <a:pPr>
              <a:lnSpc>
                <a:spcPct val="150000"/>
              </a:lnSpc>
            </a:pPr>
            <a:r>
              <a:rPr lang="pt-BR" dirty="0" smtClean="0"/>
              <a:t>Boas Práticas para o desenvolvimento de widgets com exibição no </a:t>
            </a:r>
            <a:r>
              <a:rPr lang="pt-BR" dirty="0"/>
              <a:t>fluig </a:t>
            </a:r>
            <a:r>
              <a:rPr lang="pt-BR" dirty="0" smtClean="0"/>
              <a:t>Mobile: </a:t>
            </a:r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829" y="1195192"/>
            <a:ext cx="3565808" cy="6882550"/>
          </a:xfrm>
          <a:prstGeom prst="rect">
            <a:avLst/>
          </a:prstGeom>
        </p:spPr>
      </p:pic>
      <p:pic>
        <p:nvPicPr>
          <p:cNvPr id="8" name="Imagem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95" y="6090837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63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Suporte a páginas e widgets mobile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A renderização das páginas no aplicativo mobile apresentará apenas o conteúdo das widgets habilitadas sequencialmente</a:t>
            </a:r>
          </a:p>
          <a:p>
            <a:endParaRPr lang="pt-BR" dirty="0"/>
          </a:p>
          <a:p>
            <a:pPr>
              <a:lnSpc>
                <a:spcPct val="150000"/>
              </a:lnSpc>
            </a:pPr>
            <a:r>
              <a:rPr lang="pt-BR" dirty="0" smtClean="0"/>
              <a:t>O widget precisa ser habilitado para exibição mobile na tela de </a:t>
            </a:r>
            <a:r>
              <a:rPr lang="pt-BR" b="1" dirty="0" smtClean="0"/>
              <a:t>edição da página</a:t>
            </a:r>
          </a:p>
          <a:p>
            <a:endParaRPr lang="pt-BR" i="1" dirty="0"/>
          </a:p>
          <a:p>
            <a:pPr>
              <a:lnSpc>
                <a:spcPct val="150000"/>
              </a:lnSpc>
            </a:pPr>
            <a:r>
              <a:rPr lang="pt-BR" dirty="0" smtClean="0"/>
              <a:t>Suporte à páginas e widgets Mobile: </a:t>
            </a:r>
            <a:endParaRPr lang="pt-BR" dirty="0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02" b="-11102"/>
          <a:stretch/>
        </p:blipFill>
        <p:spPr/>
      </p:pic>
      <p:pic>
        <p:nvPicPr>
          <p:cNvPr id="8" name="Imagem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829" y="7098227"/>
            <a:ext cx="438690" cy="432000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13793492" y="3766088"/>
            <a:ext cx="1208867" cy="697962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463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Suporte a páginas e widgets mobile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/>
              <a:t>A variável booleana </a:t>
            </a:r>
            <a:r>
              <a:rPr lang="pt-BR" b="1" dirty="0" err="1"/>
              <a:t>mobileAppMode</a:t>
            </a:r>
            <a:r>
              <a:rPr lang="pt-BR" dirty="0"/>
              <a:t> no template do </a:t>
            </a:r>
            <a:r>
              <a:rPr lang="pt-BR" dirty="0" err="1"/>
              <a:t>FreeMarker</a:t>
            </a:r>
            <a:r>
              <a:rPr lang="pt-BR" dirty="0"/>
              <a:t> determina se a widget está sendo </a:t>
            </a:r>
            <a:r>
              <a:rPr lang="pt-BR" dirty="0" err="1"/>
              <a:t>renderizada</a:t>
            </a:r>
            <a:r>
              <a:rPr lang="pt-BR" dirty="0"/>
              <a:t> através </a:t>
            </a:r>
            <a:r>
              <a:rPr lang="pt-BR" dirty="0" smtClean="0"/>
              <a:t>do </a:t>
            </a:r>
            <a:r>
              <a:rPr lang="pt-BR" dirty="0"/>
              <a:t>aplicativo </a:t>
            </a:r>
            <a:r>
              <a:rPr lang="pt-BR" dirty="0" smtClean="0"/>
              <a:t>mobile:</a:t>
            </a:r>
          </a:p>
          <a:p>
            <a:pPr marL="0" indent="0">
              <a:lnSpc>
                <a:spcPct val="150000"/>
              </a:lnSpc>
              <a:buNone/>
            </a:pPr>
            <a:endParaRPr lang="pt-B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WCMAPI.isMobileAppMode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.DOM.find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('a').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'#'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051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780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Chamadas ao serviços da API Pública por meio de um </a:t>
            </a:r>
            <a:r>
              <a:rPr lang="pt-BR" b="1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cliente REST</a:t>
            </a:r>
            <a:endParaRPr lang="pt-BR" b="1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endParaRPr lang="pt-BR" b="1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objetivo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do exercício é fazer chamadas dos serviços da API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Pública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Fazer chamada ao serviço que retorne os documentos de uma determinada pasta. A pasta deve ser configurada na própria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widget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Utilize </a:t>
            </a:r>
            <a:r>
              <a:rPr lang="pt-BR" sz="2400" dirty="0">
                <a:solidFill>
                  <a:schemeClr val="accent1"/>
                </a:solidFill>
              </a:rPr>
              <a:t>http://&lt;host&gt;:&lt;porta&gt;/public/ecm/document/listDocument/{folderId}   </a:t>
            </a:r>
            <a:endParaRPr lang="pt-BR" sz="2000" dirty="0">
              <a:solidFill>
                <a:schemeClr val="accent1"/>
              </a:solidFill>
              <a:latin typeface="Trebuchet MS" pitchFamily="34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39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PRIVADA - URL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4822191"/>
              </p:ext>
            </p:extLst>
          </p:nvPr>
        </p:nvGraphicFramePr>
        <p:xfrm>
          <a:off x="3347631" y="2528888"/>
          <a:ext cx="9655446" cy="20431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27723"/>
                <a:gridCol w="4827723"/>
              </a:tblGrid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Elemento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Valor</a:t>
                      </a:r>
                      <a:endParaRPr lang="pt-BR" sz="2400" dirty="0"/>
                    </a:p>
                  </a:txBody>
                  <a:tcPr anchor="ctr"/>
                </a:tc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Nome</a:t>
                      </a:r>
                      <a:r>
                        <a:rPr lang="pt-BR" sz="2400" baseline="0" dirty="0" smtClean="0"/>
                        <a:t> do servidor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meuserver.com.br</a:t>
                      </a:r>
                      <a:endParaRPr lang="pt-BR" sz="2400" b="1" dirty="0"/>
                    </a:p>
                  </a:txBody>
                  <a:tcPr anchor="ctr"/>
                </a:tc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Porta utilizada pelo servidor fluig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8080</a:t>
                      </a:r>
                      <a:endParaRPr lang="pt-BR" sz="2400" b="1" dirty="0"/>
                    </a:p>
                  </a:txBody>
                  <a:tcPr anchor="ctr"/>
                </a:tc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Código da empresa corrente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001</a:t>
                      </a:r>
                      <a:endParaRPr lang="pt-BR" sz="24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2126034" y="4788978"/>
            <a:ext cx="11930929" cy="107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Considerando os dados acima, por exemplo, a URL da página seria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http://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meuserver.com.br:8080</a:t>
            </a:r>
            <a:r>
              <a:rPr lang="pt-BR" sz="2800" b="1" dirty="0" smtClean="0">
                <a:solidFill>
                  <a:schemeClr val="accent2"/>
                </a:solidFill>
                <a:latin typeface="Trebuchet MS"/>
                <a:cs typeface="Trebuchet MS"/>
              </a:rPr>
              <a:t>/portal/p/001/analytics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,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onde: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7041"/>
              </p:ext>
            </p:extLst>
          </p:nvPr>
        </p:nvGraphicFramePr>
        <p:xfrm>
          <a:off x="3376061" y="6071192"/>
          <a:ext cx="9646753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1817"/>
                <a:gridCol w="73349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Elemento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Descrição</a:t>
                      </a:r>
                      <a:endParaRPr lang="pt-BR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/portal</a:t>
                      </a:r>
                      <a:endParaRPr lang="pt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Valor fixo</a:t>
                      </a:r>
                      <a:r>
                        <a:rPr lang="pt-BR" sz="2400" baseline="0" dirty="0" smtClean="0"/>
                        <a:t> da plataforma</a:t>
                      </a:r>
                      <a:endParaRPr lang="pt-BR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/p</a:t>
                      </a:r>
                      <a:endParaRPr lang="pt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Indicativo de página</a:t>
                      </a:r>
                      <a:r>
                        <a:rPr lang="pt-BR" sz="2400" baseline="0" dirty="0" smtClean="0"/>
                        <a:t> privada</a:t>
                      </a:r>
                      <a:endParaRPr lang="pt-BR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analytics</a:t>
                      </a:r>
                      <a:endParaRPr lang="pt-BR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Campo “Identificador</a:t>
                      </a:r>
                      <a:r>
                        <a:rPr lang="pt-BR" sz="2400" baseline="0" dirty="0" smtClean="0"/>
                        <a:t> único” no cadastro da página</a:t>
                      </a:r>
                      <a:endParaRPr lang="pt-BR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182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Construção de widget baseada na API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objetivo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do exercício é desenvolver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um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widget baseada na API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Pública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Criar uma widget que exiba os documentos de uma pasta, a ser configurada através da interface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da widget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0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Utilização de </a:t>
            </a:r>
            <a:r>
              <a:rPr lang="pt-BR" b="1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Dataset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baseado no formulário para </a:t>
            </a:r>
            <a:r>
              <a:rPr lang="pt-BR" b="1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estruturação e exibição do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widget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objetivo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do exercício é utilizar um </a:t>
            </a:r>
            <a:r>
              <a:rPr lang="pt-BR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dataset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para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consultar as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informações inseridas em um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formulário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Criar um formulário de Cadastro de Aniversariantes. Em seguida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utilizar um </a:t>
            </a:r>
            <a:r>
              <a:rPr lang="pt-BR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dataset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para consultar as informações contidas nesse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formulário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7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Construção de componente com chamada a um serviço SOAP do ERP (Microsiga Protheus </a:t>
            </a:r>
            <a:r>
              <a:rPr lang="pt-BR" b="1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)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endParaRPr lang="pt-BR" b="1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objetivo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do exercício é desenvolver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um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widget com chamada a um serviço SOAP do ERP (Microsiga Protheus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Criar uma widget que permite consultar as informações de uma determinada tabela do Protheus. Essa tabela deve ser configurada na tela de edição da widget,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junto aos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campos que deverão ser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buscados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endParaRPr lang="pt-BR" b="1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094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Utilização de um componente Chart do fluig </a:t>
            </a:r>
            <a:r>
              <a:rPr lang="pt-BR" b="1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Style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pt-BR" b="1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Guide</a:t>
            </a:r>
            <a:endParaRPr lang="pt-BR" b="1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endParaRPr lang="pt-BR" b="1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objetivo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do exercício é desenvolver uma widget que inclua um gráfico de barras do </a:t>
            </a:r>
            <a:r>
              <a:rPr lang="pt-BR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Style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pt-BR" dirty="0" err="1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Guide</a:t>
            </a: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Crie uma enquete em uma comunidade e exiba os resultados em uma widget utilizando um gráfico de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barras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endParaRPr lang="pt-BR" b="1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5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Utilização de um componente </a:t>
            </a:r>
            <a:r>
              <a:rPr lang="pt-BR" b="1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Miscellaneous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do fluig </a:t>
            </a:r>
            <a:r>
              <a:rPr lang="pt-BR" b="1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Style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pt-BR" b="1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Guide</a:t>
            </a:r>
            <a:endParaRPr lang="pt-BR" b="1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endParaRPr lang="pt-BR" b="1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objetivo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do exercício é desenvolver uma widget que inclua o componente </a:t>
            </a:r>
            <a:r>
              <a:rPr lang="pt-BR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Carousel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do </a:t>
            </a:r>
            <a:r>
              <a:rPr lang="pt-BR" dirty="0" err="1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Style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</a:t>
            </a:r>
            <a:r>
              <a:rPr lang="pt-BR" dirty="0" err="1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Guide</a:t>
            </a: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tabLst>
                <a:tab pos="361950" algn="l"/>
              </a:tabLst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Crie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uma pasta no ECM do fluig e inclua imagens. Em seguida, exiba estas imagens em uma widget com o </a:t>
            </a:r>
            <a:r>
              <a:rPr lang="pt-BR" dirty="0" err="1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Carousel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tabLst>
                <a:tab pos="361950" algn="l"/>
              </a:tabLst>
            </a:pPr>
            <a:endParaRPr lang="pt-BR" b="1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01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de comunicação fluig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727960"/>
            <a:ext cx="13614082" cy="5328919"/>
          </a:xfrm>
        </p:spPr>
        <p:txBody>
          <a:bodyPr numCol="2" anchor="t"/>
          <a:lstStyle/>
          <a:p>
            <a:r>
              <a:rPr lang="pt-BR" dirty="0" smtClean="0"/>
              <a:t>Site: </a:t>
            </a:r>
            <a:r>
              <a:rPr lang="pt-BR" dirty="0" smtClean="0">
                <a:hlinkClick r:id="rId3"/>
              </a:rPr>
              <a:t>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Documentação: </a:t>
            </a:r>
            <a:r>
              <a:rPr lang="pt-BR" dirty="0" smtClean="0">
                <a:hlinkClick r:id="rId4"/>
              </a:rPr>
              <a:t>dev.fluig.com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Guia de </a:t>
            </a:r>
            <a:r>
              <a:rPr lang="pt-BR" dirty="0" smtClean="0"/>
              <a:t>Relacionamento: </a:t>
            </a:r>
          </a:p>
          <a:p>
            <a:endParaRPr lang="pt-BR" dirty="0"/>
          </a:p>
          <a:p>
            <a:r>
              <a:rPr lang="pt-BR" dirty="0" smtClean="0"/>
              <a:t>Suporte: </a:t>
            </a:r>
            <a:r>
              <a:rPr lang="pt-BR" dirty="0" smtClean="0">
                <a:hlinkClick r:id="rId5" action="ppaction://hlinkfile"/>
              </a:rPr>
              <a:t>suporte.fluig.com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Comunidade DEV fluig:</a:t>
            </a:r>
          </a:p>
          <a:p>
            <a:endParaRPr lang="pt-BR" dirty="0" smtClean="0"/>
          </a:p>
          <a:p>
            <a:r>
              <a:rPr lang="pt-BR" dirty="0" smtClean="0"/>
              <a:t>Blog</a:t>
            </a:r>
            <a:r>
              <a:rPr lang="pt-BR" dirty="0"/>
              <a:t>: </a:t>
            </a:r>
            <a:r>
              <a:rPr lang="pt-BR" dirty="0" smtClean="0">
                <a:hlinkClick r:id="rId6"/>
              </a:rPr>
              <a:t>fluig.com/blog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 smtClean="0">
                <a:hlinkClick r:id="rId7"/>
              </a:rPr>
              <a:t>youtube.com/</a:t>
            </a:r>
            <a:r>
              <a:rPr lang="pt-BR" dirty="0" err="1" smtClean="0">
                <a:hlinkClick r:id="rId7"/>
              </a:rPr>
              <a:t>fluigplatform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SlideShare</a:t>
            </a:r>
            <a:r>
              <a:rPr lang="pt-BR" dirty="0"/>
              <a:t>: </a:t>
            </a:r>
            <a:r>
              <a:rPr lang="pt-BR" dirty="0" smtClean="0">
                <a:hlinkClick r:id="rId8"/>
              </a:rPr>
              <a:t>pt.slideshare.net/fluig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Scribd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scribd.com/</a:t>
            </a:r>
            <a:r>
              <a:rPr lang="pt-BR" dirty="0" err="1" smtClean="0">
                <a:hlinkClick r:id="rId9"/>
              </a:rPr>
              <a:t>fluigplatform</a:t>
            </a:r>
            <a:endParaRPr lang="pt-BR" dirty="0" smtClean="0"/>
          </a:p>
        </p:txBody>
      </p:sp>
      <p:pic>
        <p:nvPicPr>
          <p:cNvPr id="7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918758" y="6801801"/>
            <a:ext cx="467880" cy="468490"/>
          </a:xfrm>
          <a:prstGeom prst="rect">
            <a:avLst/>
          </a:prstGeom>
        </p:spPr>
      </p:pic>
      <p:pic>
        <p:nvPicPr>
          <p:cNvPr id="6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301272" y="476359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49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EDUCATION CENTER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0073640" y="4619301"/>
            <a:ext cx="4475163" cy="776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E-mail: fluig.education.center@fluig.com</a:t>
            </a:r>
          </a:p>
          <a:p>
            <a:r>
              <a:rPr lang="pt-BR" dirty="0"/>
              <a:t>Fone: (11) 2099-7337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88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18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pública</a:t>
            </a:r>
            <a:endParaRPr lang="pt-BR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708024" y="7082725"/>
            <a:ext cx="14805025" cy="97415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Na criação de uma página, selecionar a opção </a:t>
            </a:r>
            <a:r>
              <a:rPr lang="pt-BR" b="1" dirty="0" err="1" smtClean="0"/>
              <a:t>Public</a:t>
            </a:r>
            <a:r>
              <a:rPr lang="pt-BR" b="1" dirty="0" smtClean="0"/>
              <a:t> </a:t>
            </a:r>
            <a:r>
              <a:rPr lang="pt-BR" dirty="0" smtClean="0"/>
              <a:t>no campo Autorização determina que a página estará visível para usuários autenticados e visitantes externos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825" y="2350491"/>
            <a:ext cx="11160000" cy="441971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9376475" y="2712203"/>
            <a:ext cx="4060556" cy="1131377"/>
          </a:xfrm>
          <a:prstGeom prst="ellipse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14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PÚBLICA - URL</a:t>
            </a:r>
            <a:endParaRPr lang="pt-BR" dirty="0"/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60572344"/>
              </p:ext>
            </p:extLst>
          </p:nvPr>
        </p:nvGraphicFramePr>
        <p:xfrm>
          <a:off x="3642098" y="2528888"/>
          <a:ext cx="9655446" cy="20431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27723"/>
                <a:gridCol w="4827723"/>
              </a:tblGrid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Elemento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Valor</a:t>
                      </a:r>
                      <a:endParaRPr lang="pt-BR" sz="2400" dirty="0"/>
                    </a:p>
                  </a:txBody>
                  <a:tcPr anchor="ctr"/>
                </a:tc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Nome</a:t>
                      </a:r>
                      <a:r>
                        <a:rPr lang="pt-BR" sz="2400" baseline="0" dirty="0" smtClean="0"/>
                        <a:t> do servidor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meuserver.com.br</a:t>
                      </a:r>
                      <a:endParaRPr lang="pt-BR" sz="2400" b="1" dirty="0"/>
                    </a:p>
                  </a:txBody>
                  <a:tcPr anchor="ctr"/>
                </a:tc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Porta utilizada pelo servidor fluig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8080</a:t>
                      </a:r>
                      <a:endParaRPr lang="pt-BR" sz="2400" b="1" dirty="0"/>
                    </a:p>
                  </a:txBody>
                  <a:tcPr anchor="ctr"/>
                </a:tc>
              </a:tr>
              <a:tr h="51077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Código da empresa corrente</a:t>
                      </a:r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/>
                        <a:t>001</a:t>
                      </a:r>
                      <a:endParaRPr lang="pt-BR" sz="24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2126034" y="4788978"/>
            <a:ext cx="127075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Considerando os dados acima, por exemplo, a URL da página seria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http://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meuserver.com.br:8080</a:t>
            </a:r>
            <a:r>
              <a:rPr lang="pt-BR" sz="2800" b="1" dirty="0" smtClean="0">
                <a:solidFill>
                  <a:schemeClr val="accent2"/>
                </a:solidFill>
                <a:latin typeface="Trebuchet MS"/>
                <a:cs typeface="Trebuchet MS"/>
              </a:rPr>
              <a:t>/portal/001/campanha_agasalho</a:t>
            </a:r>
          </a:p>
          <a:p>
            <a:pPr algn="ctr">
              <a:lnSpc>
                <a:spcPts val="4000"/>
              </a:lnSpc>
            </a:pPr>
            <a:endParaRPr lang="pt-BR" sz="2800" b="1" dirty="0" smtClean="0">
              <a:solidFill>
                <a:schemeClr val="accent2"/>
              </a:solidFill>
              <a:latin typeface="Trebuchet MS"/>
              <a:cs typeface="Trebuchet MS"/>
            </a:endParaRPr>
          </a:p>
          <a:p>
            <a:pPr algn="ctr">
              <a:lnSpc>
                <a:spcPts val="4000"/>
              </a:lnSpc>
            </a:pPr>
            <a:endParaRPr lang="pt-BR" sz="2800" b="1" dirty="0">
              <a:solidFill>
                <a:schemeClr val="accent2"/>
              </a:solidFill>
              <a:latin typeface="Trebuchet MS"/>
              <a:cs typeface="Trebuchet MS"/>
            </a:endParaRPr>
          </a:p>
          <a:p>
            <a:pPr>
              <a:lnSpc>
                <a:spcPts val="4000"/>
              </a:lnSpc>
            </a:pP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A ausência do elemento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/p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na URL indica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que o acesso a essa página será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público, sem necessidade de autenticação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85" y="7050060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85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freemarker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891824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O desenvolvimento de layouts e widgets é baseado no framework de </a:t>
            </a:r>
            <a:r>
              <a:rPr lang="pt-BR" b="1" dirty="0" err="1"/>
              <a:t>templates</a:t>
            </a:r>
            <a:r>
              <a:rPr lang="pt-BR" dirty="0"/>
              <a:t> </a:t>
            </a:r>
            <a:r>
              <a:rPr lang="pt-BR" dirty="0" err="1" smtClean="0"/>
              <a:t>FreeMarker</a:t>
            </a:r>
            <a:r>
              <a:rPr lang="pt-BR" dirty="0" smtClean="0"/>
              <a:t> (.</a:t>
            </a:r>
            <a:r>
              <a:rPr lang="pt-BR" dirty="0" err="1"/>
              <a:t>ftl</a:t>
            </a:r>
            <a:r>
              <a:rPr lang="pt-BR" dirty="0" smtClean="0"/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pt-BR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dirty="0" smtClean="0">
                <a:latin typeface="Trebuchet MS" panose="020B0603020202020204" pitchFamily="34" charset="0"/>
              </a:rPr>
              <a:t>O </a:t>
            </a:r>
            <a:r>
              <a:rPr lang="pt-BR" dirty="0" err="1" smtClean="0">
                <a:latin typeface="Trebuchet MS" panose="020B0603020202020204" pitchFamily="34" charset="0"/>
              </a:rPr>
              <a:t>FreeMarker</a:t>
            </a:r>
            <a:r>
              <a:rPr lang="pt-BR" dirty="0" smtClean="0">
                <a:latin typeface="Trebuchet MS" panose="020B0603020202020204" pitchFamily="34" charset="0"/>
              </a:rPr>
              <a:t> é responsável </a:t>
            </a:r>
            <a:r>
              <a:rPr lang="pt-BR" dirty="0">
                <a:latin typeface="Trebuchet MS" panose="020B0603020202020204" pitchFamily="34" charset="0"/>
              </a:rPr>
              <a:t>pela camada de </a:t>
            </a:r>
            <a:r>
              <a:rPr lang="pt-BR" b="1" dirty="0" smtClean="0">
                <a:latin typeface="Trebuchet MS" panose="020B0603020202020204" pitchFamily="34" charset="0"/>
              </a:rPr>
              <a:t>visualização</a:t>
            </a:r>
            <a:r>
              <a:rPr lang="pt-BR" dirty="0" smtClean="0">
                <a:latin typeface="Trebuchet MS" panose="020B0603020202020204" pitchFamily="34" charset="0"/>
              </a:rPr>
              <a:t>: sobre ele é escrito todo o HTML do componente, </a:t>
            </a:r>
            <a:r>
              <a:rPr lang="pt-BR" dirty="0">
                <a:latin typeface="Trebuchet MS" panose="020B0603020202020204" pitchFamily="34" charset="0"/>
              </a:rPr>
              <a:t>enquanto a lógica é tratada </a:t>
            </a:r>
            <a:r>
              <a:rPr lang="pt-BR" dirty="0" smtClean="0">
                <a:latin typeface="Trebuchet MS" panose="020B0603020202020204" pitchFamily="34" charset="0"/>
              </a:rPr>
              <a:t>separadamente</a:t>
            </a:r>
          </a:p>
          <a:p>
            <a:pPr>
              <a:spcBef>
                <a:spcPts val="0"/>
              </a:spcBef>
            </a:pPr>
            <a:endParaRPr lang="pt-BR" dirty="0"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dirty="0" smtClean="0">
                <a:latin typeface="Trebuchet MS" panose="020B0603020202020204" pitchFamily="34" charset="0"/>
              </a:rPr>
              <a:t>Comandos </a:t>
            </a:r>
            <a:r>
              <a:rPr lang="pt-BR" dirty="0" err="1">
                <a:latin typeface="Trebuchet MS" panose="020B0603020202020204" pitchFamily="34" charset="0"/>
              </a:rPr>
              <a:t>FreeMarker</a:t>
            </a:r>
            <a:r>
              <a:rPr lang="pt-BR" dirty="0">
                <a:latin typeface="Trebuchet MS" panose="020B0603020202020204" pitchFamily="34" charset="0"/>
              </a:rPr>
              <a:t> no </a:t>
            </a:r>
            <a:r>
              <a:rPr lang="pt-BR" dirty="0" smtClean="0">
                <a:latin typeface="Trebuchet MS" panose="020B0603020202020204" pitchFamily="34" charset="0"/>
              </a:rPr>
              <a:t>fluig Studio:</a:t>
            </a:r>
            <a:endParaRPr lang="pt-BR" dirty="0">
              <a:latin typeface="Trebuchet MS" panose="020B0603020202020204" pitchFamily="34" charset="0"/>
            </a:endParaRPr>
          </a:p>
        </p:txBody>
      </p:sp>
      <p:pic>
        <p:nvPicPr>
          <p:cNvPr id="5" name="Imagem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483" y="6346678"/>
            <a:ext cx="438690" cy="4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686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7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Template_fluig</Template>
  <TotalTime>0</TotalTime>
  <Words>2411</Words>
  <Application>Microsoft Office PowerPoint</Application>
  <PresentationFormat>Personalizar</PresentationFormat>
  <Paragraphs>758</Paragraphs>
  <Slides>67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19</vt:i4>
      </vt:variant>
      <vt:variant>
        <vt:lpstr>Títulos de slides</vt:lpstr>
      </vt:variant>
      <vt:variant>
        <vt:i4>67</vt:i4>
      </vt:variant>
    </vt:vector>
  </HeadingPairs>
  <TitlesOfParts>
    <vt:vector size="96" baseType="lpstr">
      <vt:lpstr>Arial</vt:lpstr>
      <vt:lpstr>Courier New</vt:lpstr>
      <vt:lpstr>Gill Sans Light</vt:lpstr>
      <vt:lpstr>Open Sans Bold</vt:lpstr>
      <vt:lpstr>Open Sans Light</vt:lpstr>
      <vt:lpstr>Open Sans Semibold</vt:lpstr>
      <vt:lpstr>Tahoma</vt:lpstr>
      <vt:lpstr>Trebuchet MS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Apresentação do PowerPoint</vt:lpstr>
      <vt:lpstr>wcm</vt:lpstr>
      <vt:lpstr>wcm</vt:lpstr>
      <vt:lpstr>Apresentação do PowerPoint</vt:lpstr>
      <vt:lpstr>Página privada</vt:lpstr>
      <vt:lpstr>PÁGINA PRIVADA - URL</vt:lpstr>
      <vt:lpstr>Página pública</vt:lpstr>
      <vt:lpstr>PÁGINA PÚBLICA - URL</vt:lpstr>
      <vt:lpstr>freemarker</vt:lpstr>
      <vt:lpstr>layouts</vt:lpstr>
      <vt:lpstr>Layouts</vt:lpstr>
      <vt:lpstr>Application.info</vt:lpstr>
      <vt:lpstr>Application.info</vt:lpstr>
      <vt:lpstr>Layout.ftl</vt:lpstr>
      <vt:lpstr>Layout.ftl</vt:lpstr>
      <vt:lpstr>Desenvolvimento de layouts</vt:lpstr>
      <vt:lpstr>slots</vt:lpstr>
      <vt:lpstr>Estrutura básica de um slot</vt:lpstr>
      <vt:lpstr>slots</vt:lpstr>
      <vt:lpstr>widgets</vt:lpstr>
      <vt:lpstr>Kit intranet</vt:lpstr>
      <vt:lpstr>Apresentação do PowerPoint</vt:lpstr>
      <vt:lpstr>Widgets personalizados</vt:lpstr>
      <vt:lpstr>Novo widget</vt:lpstr>
      <vt:lpstr>Widgets personalizados</vt:lpstr>
      <vt:lpstr>Widgets personalizados</vt:lpstr>
      <vt:lpstr>MÃOS à OBRA!</vt:lpstr>
      <vt:lpstr>Exercícios de fixação - wcm</vt:lpstr>
      <vt:lpstr>Apresentação do PowerPoint</vt:lpstr>
      <vt:lpstr>Super widget</vt:lpstr>
      <vt:lpstr>Exemplo de implementação</vt:lpstr>
      <vt:lpstr>Fluig style guide</vt:lpstr>
      <vt:lpstr>Apresentação do PowerPoint</vt:lpstr>
      <vt:lpstr>internacionalização</vt:lpstr>
      <vt:lpstr>internacionalização</vt:lpstr>
      <vt:lpstr>Apresentação do PowerPoint</vt:lpstr>
      <vt:lpstr>Api pública</vt:lpstr>
      <vt:lpstr>SERVIÇOS REST</vt:lpstr>
      <vt:lpstr>Cadastrar CLIENT DE SERVIÇO REST</vt:lpstr>
      <vt:lpstr>TESTAR SERVIÇO</vt:lpstr>
      <vt:lpstr>Cliente rest</vt:lpstr>
      <vt:lpstr>Cliente rest</vt:lpstr>
      <vt:lpstr>cliente rest</vt:lpstr>
      <vt:lpstr>cliente rest</vt:lpstr>
      <vt:lpstr>Integração com serviços rest</vt:lpstr>
      <vt:lpstr>Integração com datasets de formulários</vt:lpstr>
      <vt:lpstr>Apresentação do PowerPoint</vt:lpstr>
      <vt:lpstr>Widget slideshow com instagram</vt:lpstr>
      <vt:lpstr>datatable</vt:lpstr>
      <vt:lpstr>Consumo de ws soap em widget</vt:lpstr>
      <vt:lpstr>Componente com chamada soap de erp (Protheus)</vt:lpstr>
      <vt:lpstr>Chamada para serviços soap</vt:lpstr>
      <vt:lpstr>Componente com chamada soap de erp (Protheus)</vt:lpstr>
      <vt:lpstr>Apresentação do PowerPoint</vt:lpstr>
      <vt:lpstr>Suporte a páginas e widgets mobile</vt:lpstr>
      <vt:lpstr>Suporte a páginas e widgets mobile</vt:lpstr>
      <vt:lpstr>Suporte a páginas e widgets mobile</vt:lpstr>
      <vt:lpstr>MÃOS à OBRA!</vt:lpstr>
      <vt:lpstr>Exercícios de fixação</vt:lpstr>
      <vt:lpstr>Exercícios de fixação</vt:lpstr>
      <vt:lpstr>Exercícios de fixação</vt:lpstr>
      <vt:lpstr>Exercícios de fixação</vt:lpstr>
      <vt:lpstr>Exercícios de fixação</vt:lpstr>
      <vt:lpstr>Exercícios de fixação</vt:lpstr>
      <vt:lpstr>Canais de comunicação fluig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2015-09-14T19:22:44Z</dcterms:created>
  <dcterms:modified xsi:type="dcterms:W3CDTF">2016-07-25T17:43:06Z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5EA63719-3472-48F9-95BA-DF5974B35B95</vt:lpwstr>
  </property>
  <property fmtid="{D5CDD505-2E9C-101B-9397-08002B2CF9AE}" pid="3" name="ArticulatePath">
    <vt:lpwstr>Treinamentos - Desenvolvimento WCM</vt:lpwstr>
  </property>
</Properties>
</file>